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0" r:id="rId2"/>
    <p:sldId id="380" r:id="rId3"/>
    <p:sldId id="344" r:id="rId4"/>
    <p:sldId id="345" r:id="rId5"/>
    <p:sldId id="354" r:id="rId6"/>
    <p:sldId id="355" r:id="rId7"/>
    <p:sldId id="357" r:id="rId8"/>
    <p:sldId id="346" r:id="rId9"/>
    <p:sldId id="348" r:id="rId10"/>
    <p:sldId id="363" r:id="rId11"/>
    <p:sldId id="364" r:id="rId12"/>
    <p:sldId id="275" r:id="rId13"/>
    <p:sldId id="292" r:id="rId14"/>
    <p:sldId id="294" r:id="rId15"/>
    <p:sldId id="297" r:id="rId16"/>
    <p:sldId id="298" r:id="rId17"/>
    <p:sldId id="299" r:id="rId18"/>
    <p:sldId id="329" r:id="rId19"/>
    <p:sldId id="295" r:id="rId20"/>
    <p:sldId id="362" r:id="rId21"/>
    <p:sldId id="296" r:id="rId22"/>
    <p:sldId id="304" r:id="rId23"/>
    <p:sldId id="359" r:id="rId24"/>
    <p:sldId id="300" r:id="rId25"/>
    <p:sldId id="369" r:id="rId26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00"/>
    <a:srgbClr val="84FCBA"/>
    <a:srgbClr val="08C8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98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56EBC-25FB-4942-916A-27B9AA095E72}" type="datetimeFigureOut">
              <a:rPr lang="es-AR" smtClean="0"/>
              <a:pPr/>
              <a:t>26/03/2018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E9B06-5C2B-4D6D-B1CC-E55D033EEC8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2A97EA-F059-40E5-AC16-34D88467E8F6}" type="slidenum">
              <a:rPr lang="es-ES" smtClean="0"/>
              <a:pPr/>
              <a:t>3</a:t>
            </a:fld>
            <a:endParaRPr lang="es-E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138" y="4343110"/>
            <a:ext cx="5027724" cy="4115670"/>
          </a:xfrm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003E15-43F5-489D-B00B-FDFAAD1FC61E}" type="slidenum">
              <a:rPr lang="es-A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s-A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dirty="0" smtClean="0"/>
          </a:p>
        </p:txBody>
      </p:sp>
      <p:sp>
        <p:nvSpPr>
          <p:cNvPr id="286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21853E-4A7A-4CF6-934B-DB82D4C7D92C}" type="slidenum">
              <a:rPr lang="es-A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s-A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Químicamente la oxidación se define como la pérdida de electrones y la reducción como la ganancia de ellos.</a:t>
            </a:r>
          </a:p>
          <a:p>
            <a:pPr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En consecuencia la oxidación está siempre acompañada por la reducción de un aceptor de electrones.</a:t>
            </a:r>
          </a:p>
          <a:p>
            <a:pPr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Este principio de OXIDO- REDUCCIÓN se aplica a los sistemas bioquímicos y es un concepto importante para la comprensión de la naturaleza de las oxidaciones biológicas.</a:t>
            </a:r>
          </a:p>
          <a:p>
            <a:pPr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La vida de los animales superiores depende en forma absoluta del suministro de oxígeno.</a:t>
            </a:r>
          </a:p>
          <a:p>
            <a:pPr>
              <a:defRPr/>
            </a:pPr>
            <a:endParaRPr lang="es-AR" dirty="0" smtClean="0"/>
          </a:p>
        </p:txBody>
      </p:sp>
      <p:sp>
        <p:nvSpPr>
          <p:cNvPr id="6349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2E0385-9C98-463B-A4C6-C1544412A220}" type="slidenum">
              <a:rPr lang="es-AR" smtClean="0">
                <a:latin typeface="Calibri" pitchFamily="34" charset="0"/>
              </a:rPr>
              <a:pPr/>
              <a:t>13</a:t>
            </a:fld>
            <a:endParaRPr lang="es-A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E9B06-5C2B-4D6D-B1CC-E55D033EEC88}" type="slidenum">
              <a:rPr lang="es-AR" smtClean="0"/>
              <a:pPr/>
              <a:t>15</a:t>
            </a:fld>
            <a:endParaRPr lang="es-A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26/03/2018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26/03/2018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26/03/2018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E241E-AA2B-4F15-9704-AF465A96C47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DE9FD-03B0-4A96-B358-3A6B2877AA6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26/03/2018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26/03/2018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26/03/2018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26/03/2018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26/03/2018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26/03/2018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26/03/2018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26/03/2018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A54E4-BB36-4357-B6EE-3DF62749B5C3}" type="datetimeFigureOut">
              <a:rPr lang="es-AR" smtClean="0"/>
              <a:pPr/>
              <a:t>26/03/2018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8715375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38576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QUÍMICA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428728" y="531666"/>
            <a:ext cx="5938869" cy="3416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ü"/>
              <a:defRPr/>
            </a:pP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Lic. </a:t>
            </a:r>
            <a:r>
              <a:rPr lang="es-ES_tradnl" sz="3600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Cs.</a:t>
            </a: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BIOLÓGICAS</a:t>
            </a:r>
          </a:p>
          <a:p>
            <a:pPr algn="ctr">
              <a:buFont typeface="Wingdings" pitchFamily="2" charset="2"/>
              <a:buChar char="ü"/>
              <a:defRPr/>
            </a:pPr>
            <a:endParaRPr lang="es-ES_tradnl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buFont typeface="Wingdings" pitchFamily="2" charset="2"/>
              <a:buChar char="ü"/>
              <a:defRPr/>
            </a:pP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Prof. en BIOLOGÍA</a:t>
            </a:r>
          </a:p>
          <a:p>
            <a:pPr algn="ctr">
              <a:buFont typeface="Wingdings" pitchFamily="2" charset="2"/>
              <a:buChar char="ü"/>
              <a:defRPr/>
            </a:pPr>
            <a:endParaRPr lang="es-ES_tradnl" sz="360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buFont typeface="Wingdings" pitchFamily="2" charset="2"/>
              <a:buChar char="ü"/>
              <a:defRPr/>
            </a:pP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Lic. BIOTECNOLOGÍA</a:t>
            </a:r>
          </a:p>
          <a:p>
            <a:pPr algn="ctr">
              <a:buFont typeface="Wingdings" pitchFamily="2" charset="2"/>
              <a:buChar char="ü"/>
              <a:defRPr/>
            </a:pPr>
            <a:endParaRPr lang="es-AR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053" name="8 CuadroTexto"/>
          <p:cNvSpPr txBox="1">
            <a:spLocks noChangeArrowheads="1"/>
          </p:cNvSpPr>
          <p:nvPr/>
        </p:nvSpPr>
        <p:spPr bwMode="auto">
          <a:xfrm>
            <a:off x="3786182" y="5000636"/>
            <a:ext cx="12811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 dirty="0" smtClean="0">
                <a:solidFill>
                  <a:srgbClr val="C00000"/>
                </a:solidFill>
                <a:latin typeface="Arial Black" pitchFamily="34" charset="0"/>
              </a:rPr>
              <a:t>2018</a:t>
            </a:r>
            <a:endParaRPr lang="es-AR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054" name="Picture 10" descr="Escudo_UNS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6 CuadroTexto"/>
          <p:cNvSpPr txBox="1">
            <a:spLocks noChangeArrowheads="1"/>
          </p:cNvSpPr>
          <p:nvPr/>
        </p:nvSpPr>
        <p:spPr bwMode="auto">
          <a:xfrm>
            <a:off x="6715125" y="6211888"/>
            <a:ext cx="2365375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60393" y="428604"/>
            <a:ext cx="8569325" cy="6863417"/>
          </a:xfrm>
          <a:prstGeom prst="rect">
            <a:avLst/>
          </a:prstGeom>
          <a:solidFill>
            <a:srgbClr val="84FCBA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000" b="1" dirty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OXIDACIONES </a:t>
            </a:r>
            <a:r>
              <a:rPr lang="es-ES" sz="20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BIOLÓGICAS</a:t>
            </a:r>
          </a:p>
          <a:p>
            <a:pPr algn="ctr">
              <a:defRPr/>
            </a:pPr>
            <a:r>
              <a:rPr lang="es-ES" sz="20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Marco evolutivo</a:t>
            </a:r>
          </a:p>
          <a:p>
            <a:pPr algn="ctr">
              <a:defRPr/>
            </a:pPr>
            <a:endParaRPr lang="es-ES" sz="20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s-ES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Hace 2000 millones de años, los procariotas (cianobacterias), comenzaron a crear una atmósfera oxigenada. </a:t>
            </a:r>
          </a:p>
          <a:p>
            <a:pPr>
              <a:defRPr/>
            </a:pPr>
            <a:endParaRPr lang="es-ES" sz="2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s-ES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El </a:t>
            </a:r>
            <a:r>
              <a:rPr lang="es-ES" sz="20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oxígeno</a:t>
            </a:r>
            <a:r>
              <a:rPr lang="es-ES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que producían como producto de deshecho de la fotosíntesis desencadenó una verdadera revolución en el mundo vivo. </a:t>
            </a:r>
          </a:p>
          <a:p>
            <a:pPr>
              <a:defRPr/>
            </a:pPr>
            <a:endParaRPr lang="es-ES" sz="2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s-ES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Los </a:t>
            </a:r>
            <a:r>
              <a:rPr lang="es-ES" sz="20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organismos aerobios </a:t>
            </a:r>
            <a:r>
              <a:rPr lang="es-ES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modernos transforman la energía del enlace químico de las moléculas de alimentos, en </a:t>
            </a:r>
            <a:r>
              <a:rPr lang="es-E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energía del enlace del ATP</a:t>
            </a:r>
            <a:r>
              <a:rPr lang="es-ES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empleando </a:t>
            </a:r>
            <a:r>
              <a:rPr lang="es-ES" sz="2000" b="1" i="1" dirty="0">
                <a:latin typeface="Arial" pitchFamily="34" charset="0"/>
                <a:cs typeface="Arial" pitchFamily="34" charset="0"/>
              </a:rPr>
              <a:t>oxígeno como aceptor final de los electrones</a:t>
            </a:r>
            <a:r>
              <a:rPr lang="es-ES" sz="20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procedentes de los alimentos.</a:t>
            </a:r>
          </a:p>
          <a:p>
            <a:pPr>
              <a:defRPr/>
            </a:pPr>
            <a:endParaRPr lang="es-ES" sz="2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s-ES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La utilización de oxígeno por parte de los </a:t>
            </a:r>
            <a:r>
              <a:rPr lang="es-ES" sz="2000" b="1" i="1" dirty="0">
                <a:latin typeface="Arial" pitchFamily="34" charset="0"/>
                <a:cs typeface="Arial" pitchFamily="34" charset="0"/>
              </a:rPr>
              <a:t>organismos aerobios </a:t>
            </a:r>
            <a:r>
              <a:rPr lang="es-ES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proporciona enormes </a:t>
            </a:r>
            <a:r>
              <a:rPr lang="es-ES" sz="2000" b="1" dirty="0">
                <a:latin typeface="Arial" pitchFamily="34" charset="0"/>
                <a:cs typeface="Arial" pitchFamily="34" charset="0"/>
              </a:rPr>
              <a:t>ventajas</a:t>
            </a:r>
            <a:r>
              <a:rPr lang="es-ES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si los comparamos con formas de vida anaerobias, debido a que la oxidación aerobia de nutrientes tales como glucosa y ácidos grasos, proporciona una cantidad de energía sustancialmente mayor que la fermentación.</a:t>
            </a:r>
            <a:endParaRPr lang="es-AR" sz="2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es-AR" sz="2000" b="1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defRPr/>
            </a:pPr>
            <a:endParaRPr lang="es-AR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Rectángulo"/>
          <p:cNvSpPr>
            <a:spLocks noChangeArrowheads="1"/>
          </p:cNvSpPr>
          <p:nvPr/>
        </p:nvSpPr>
        <p:spPr bwMode="auto">
          <a:xfrm>
            <a:off x="395288" y="476250"/>
            <a:ext cx="8497887" cy="5847755"/>
          </a:xfrm>
          <a:prstGeom prst="rect">
            <a:avLst/>
          </a:prstGeom>
          <a:solidFill>
            <a:srgbClr val="84FCB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s-AR" altLang="es-AR" sz="2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La enorme diferencia de capacidad generadora de energía entre los organismos aerobios y anaerobios está directamente relacionada con </a:t>
            </a:r>
            <a:r>
              <a:rPr lang="es-AR" altLang="es-AR" sz="22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las </a:t>
            </a:r>
            <a:r>
              <a:rPr lang="es-AR" altLang="es-AR" sz="2200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propiedades físicas y químicas del </a:t>
            </a:r>
            <a:r>
              <a:rPr lang="es-AR" altLang="es-AR" sz="22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oxígeno: </a:t>
            </a:r>
            <a:endParaRPr lang="es-AR" altLang="es-AR" sz="22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charset="0"/>
              <a:buChar char="•"/>
            </a:pPr>
            <a:endParaRPr lang="es-AR" altLang="es-AR" sz="2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Arial" charset="0"/>
              <a:buChar char="•"/>
            </a:pPr>
            <a:r>
              <a:rPr lang="es-AR" altLang="es-AR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El oxígeno </a:t>
            </a:r>
            <a:r>
              <a:rPr lang="es-AR" altLang="es-AR" sz="2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se encuentra </a:t>
            </a:r>
            <a:r>
              <a:rPr lang="es-AR" altLang="es-AR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en casi  </a:t>
            </a:r>
            <a:r>
              <a:rPr lang="es-AR" altLang="es-AR" sz="2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toda la superficie de la tierra. </a:t>
            </a:r>
          </a:p>
          <a:p>
            <a:pPr marL="342900" indent="-342900">
              <a:buFont typeface="Arial" charset="0"/>
              <a:buChar char="•"/>
            </a:pPr>
            <a:endParaRPr lang="es-AR" altLang="es-AR" sz="2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Arial" charset="0"/>
              <a:buChar char="•"/>
            </a:pPr>
            <a:r>
              <a:rPr lang="es-AR" altLang="es-AR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El </a:t>
            </a:r>
            <a:r>
              <a:rPr lang="es-AR" altLang="es-AR" sz="2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oxígeno </a:t>
            </a:r>
            <a:r>
              <a:rPr lang="es-AR" altLang="es-AR" sz="22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difunde fácilmente </a:t>
            </a:r>
            <a:r>
              <a:rPr lang="es-AR" altLang="es-AR" sz="2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 través de las membranas celulares, cosa que no ocurre con otros aceptores de electrones. </a:t>
            </a:r>
          </a:p>
          <a:p>
            <a:pPr marL="342900" indent="-342900">
              <a:buFont typeface="Arial" charset="0"/>
              <a:buChar char="•"/>
            </a:pPr>
            <a:endParaRPr lang="es-AR" altLang="es-AR" sz="2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Arial" charset="0"/>
              <a:buChar char="•"/>
            </a:pPr>
            <a:r>
              <a:rPr lang="es-AR" altLang="es-AR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AR" altLang="es-AR" sz="2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molécula de oxígeno </a:t>
            </a:r>
            <a:r>
              <a:rPr lang="es-AR" altLang="es-AR" sz="22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es muy reactiva </a:t>
            </a:r>
            <a:r>
              <a:rPr lang="es-AR" altLang="es-AR" sz="2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 modo que acepta fácilmente los electrones. </a:t>
            </a:r>
          </a:p>
          <a:p>
            <a:pPr marL="342900" indent="-342900">
              <a:buFont typeface="Arial" charset="0"/>
              <a:buChar char="•"/>
            </a:pPr>
            <a:endParaRPr lang="es-AR" altLang="es-AR" sz="2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Arial" charset="0"/>
              <a:buChar char="•"/>
            </a:pPr>
            <a:r>
              <a:rPr lang="es-AR" altLang="es-AR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Esto se </a:t>
            </a:r>
            <a:r>
              <a:rPr lang="es-AR" altLang="es-AR" sz="2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relaciona con otra propiedad del oxígeno que es su tendencia a formar </a:t>
            </a:r>
            <a:r>
              <a:rPr lang="es-AR" altLang="es-AR" sz="2200" b="1" i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metabolitos</a:t>
            </a:r>
            <a:r>
              <a:rPr lang="es-AR" altLang="es-AR" sz="2200" b="1" i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AR" altLang="es-AR" sz="22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tóxicos</a:t>
            </a:r>
            <a:r>
              <a:rPr lang="es-AR" altLang="es-AR" sz="2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AR" altLang="es-AR" sz="2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63156" y="369024"/>
            <a:ext cx="396153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CADENA DE </a:t>
            </a:r>
          </a:p>
          <a:p>
            <a:pPr algn="ctr"/>
            <a:r>
              <a:rPr lang="es-ES_tradnl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TRANSPORTE ELECTRÓNICO </a:t>
            </a:r>
          </a:p>
          <a:p>
            <a:pPr algn="ctr"/>
            <a:r>
              <a:rPr lang="es-ES_tradnl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MITOCONDRIAL</a:t>
            </a:r>
          </a:p>
          <a:p>
            <a:pPr algn="ctr"/>
            <a:endParaRPr lang="es-ES_tradnl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_tradnl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CADENA RESPIRATORIA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571604" y="2571744"/>
            <a:ext cx="6437981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ES_tradnl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_trad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Oxidaciones biológicas:</a:t>
            </a:r>
          </a:p>
          <a:p>
            <a: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Concepto de Oxidación y Reducción</a:t>
            </a:r>
          </a:p>
          <a:p>
            <a: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</a:t>
            </a:r>
          </a:p>
          <a:p>
            <a:r>
              <a:rPr lang="es-ES_trad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Mitocondrias</a:t>
            </a:r>
            <a: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estructura, función</a:t>
            </a:r>
          </a:p>
          <a:p>
            <a:endParaRPr lang="es-ES_tradnl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_trad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ATP: </a:t>
            </a:r>
            <a: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contenido energético</a:t>
            </a:r>
          </a:p>
          <a:p>
            <a:endParaRPr lang="es-ES_tradnl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ES_tradnl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ES_tradnl" sz="2800" b="1" dirty="0" smtClean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500826" y="1142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1431943" y="2463880"/>
            <a:ext cx="67833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400" dirty="0" smtClean="0">
                <a:solidFill>
                  <a:srgbClr val="0070C0"/>
                </a:solidFill>
                <a:latin typeface="Comic Sans MS" pitchFamily="66" charset="0"/>
              </a:rPr>
              <a:t>Antes v</a:t>
            </a:r>
            <a:r>
              <a:rPr lang="es-ES_tradnl" sz="240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eremos ….</a:t>
            </a:r>
          </a:p>
          <a:p>
            <a:pPr algn="ctr"/>
            <a:r>
              <a:rPr lang="es-ES_tradnl" sz="240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HERRAMIENTAS PARA SU COMPRENSIÓN </a:t>
            </a: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Rectángulo"/>
          <p:cNvSpPr>
            <a:spLocks noChangeArrowheads="1"/>
          </p:cNvSpPr>
          <p:nvPr/>
        </p:nvSpPr>
        <p:spPr bwMode="auto">
          <a:xfrm>
            <a:off x="179388" y="333375"/>
            <a:ext cx="8496300" cy="522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 dirty="0">
                <a:latin typeface="Arial Rounded MT Bold" pitchFamily="34" charset="0"/>
              </a:rPr>
              <a:t>Desde el punto de vista químico</a:t>
            </a:r>
            <a:endParaRPr lang="es-AR" sz="2800" b="1" dirty="0">
              <a:latin typeface="Arial Rounded MT Bold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71463" y="1071563"/>
            <a:ext cx="3600450" cy="255454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dirty="0">
                <a:solidFill>
                  <a:srgbClr val="C00000"/>
                </a:solidFill>
                <a:latin typeface="+mn-lt"/>
              </a:rPr>
              <a:t> </a:t>
            </a:r>
            <a:r>
              <a:rPr lang="es-AR" sz="2000" b="1" u="sng" dirty="0">
                <a:solidFill>
                  <a:srgbClr val="C00000"/>
                </a:solidFill>
                <a:latin typeface="Arial Rounded MT Bold" pitchFamily="34" charset="0"/>
              </a:rPr>
              <a:t>OXIDACIÓN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b="1" dirty="0"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Pérdida de electrones</a:t>
            </a:r>
          </a:p>
          <a:p>
            <a:pPr marL="342900" indent="-342900">
              <a:defRPr/>
            </a:pPr>
            <a:endParaRPr lang="es-AR" sz="2000" dirty="0" smtClean="0"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Pérdida de hidrógeno</a:t>
            </a:r>
          </a:p>
          <a:p>
            <a:pPr marL="342900" indent="-342900">
              <a:defRPr/>
            </a:pPr>
            <a:endParaRPr lang="es-ES_tradnl" sz="2000" dirty="0" smtClean="0">
              <a:latin typeface="Arial Rounded MT Bold" pitchFamily="34" charset="0"/>
            </a:endParaRPr>
          </a:p>
          <a:p>
            <a:pPr marL="342900" indent="-342900">
              <a:defRPr/>
            </a:pPr>
            <a:endParaRPr lang="es-AR" sz="2000" dirty="0" smtClean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Ganancia </a:t>
            </a:r>
            <a:r>
              <a:rPr lang="es-AR" sz="2000" dirty="0">
                <a:latin typeface="Arial Rounded MT Bold" pitchFamily="34" charset="0"/>
              </a:rPr>
              <a:t>de </a:t>
            </a:r>
            <a:r>
              <a:rPr lang="es-AR" sz="2000" dirty="0" smtClean="0">
                <a:latin typeface="Arial Rounded MT Bold" pitchFamily="34" charset="0"/>
              </a:rPr>
              <a:t>oxígeno</a:t>
            </a:r>
            <a:endParaRPr lang="es-AR" sz="2000" dirty="0">
              <a:latin typeface="Arial Rounded MT Bold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018088" y="1071563"/>
            <a:ext cx="3671887" cy="252376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2000" b="1" u="sng" dirty="0">
                <a:solidFill>
                  <a:srgbClr val="0000FF"/>
                </a:solidFill>
                <a:latin typeface="Arial Rounded MT Bold" pitchFamily="34" charset="0"/>
              </a:rPr>
              <a:t>REDUCCIÓN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b="1" dirty="0"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Ganancia de electrones</a:t>
            </a:r>
          </a:p>
          <a:p>
            <a:pPr marL="342900" indent="-342900">
              <a:defRPr/>
            </a:pPr>
            <a:endParaRPr lang="es-AR" sz="2000" dirty="0" smtClean="0"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Ganancia de hidrógeno </a:t>
            </a:r>
            <a:r>
              <a:rPr lang="es-AR" dirty="0" smtClean="0">
                <a:latin typeface="Arial Rounded MT Bold" pitchFamily="34" charset="0"/>
              </a:rPr>
              <a:t>(en compuestos orgánicos)</a:t>
            </a:r>
          </a:p>
          <a:p>
            <a:pPr marL="342900" indent="-342900">
              <a:defRPr/>
            </a:pPr>
            <a:endParaRPr lang="es-AR" sz="2000" dirty="0" smtClean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Pérdida de oxígeno</a:t>
            </a:r>
          </a:p>
        </p:txBody>
      </p:sp>
      <p:sp>
        <p:nvSpPr>
          <p:cNvPr id="7173" name="6 Rectángulo"/>
          <p:cNvSpPr>
            <a:spLocks noChangeArrowheads="1"/>
          </p:cNvSpPr>
          <p:nvPr/>
        </p:nvSpPr>
        <p:spPr bwMode="auto">
          <a:xfrm>
            <a:off x="28575" y="5157788"/>
            <a:ext cx="9126538" cy="144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 dirty="0">
                <a:solidFill>
                  <a:srgbClr val="7030A0"/>
                </a:solidFill>
                <a:latin typeface="Arial Rounded MT Bold" pitchFamily="34" charset="0"/>
              </a:rPr>
              <a:t>El uso principal del OXÍGENO es en la RESPIRACIÓN</a:t>
            </a:r>
          </a:p>
          <a:p>
            <a:pPr algn="ctr"/>
            <a:endParaRPr lang="es-AR" sz="2400" b="1" dirty="0">
              <a:latin typeface="Arial Rounded MT Bold" pitchFamily="34" charset="0"/>
            </a:endParaRPr>
          </a:p>
          <a:p>
            <a:pPr algn="ctr"/>
            <a:r>
              <a:rPr lang="es-AR" sz="2000" b="1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r>
              <a:rPr lang="es-AR" sz="2000" b="1" dirty="0">
                <a:solidFill>
                  <a:srgbClr val="C00000"/>
                </a:solidFill>
                <a:latin typeface="Arial Rounded MT Bold" pitchFamily="34" charset="0"/>
              </a:rPr>
              <a:t>ESTE ES EL PROCESO POR EL CUAL </a:t>
            </a:r>
            <a:endParaRPr lang="es-AR" sz="2000" b="1" dirty="0" smtClean="0">
              <a:solidFill>
                <a:srgbClr val="C00000"/>
              </a:solidFill>
              <a:latin typeface="Arial Rounded MT Bold" pitchFamily="34" charset="0"/>
            </a:endParaRPr>
          </a:p>
          <a:p>
            <a:pPr algn="ctr"/>
            <a:r>
              <a:rPr lang="es-AR" sz="2000" b="1" dirty="0" smtClean="0">
                <a:solidFill>
                  <a:srgbClr val="C00000"/>
                </a:solidFill>
                <a:latin typeface="Arial Rounded MT Bold" pitchFamily="34" charset="0"/>
              </a:rPr>
              <a:t>LAS </a:t>
            </a:r>
            <a:r>
              <a:rPr lang="es-AR" sz="2000" b="1" dirty="0">
                <a:solidFill>
                  <a:srgbClr val="C00000"/>
                </a:solidFill>
                <a:latin typeface="Arial Rounded MT Bold" pitchFamily="34" charset="0"/>
              </a:rPr>
              <a:t>CÉLULAS OBTIENEN ENERGÍA EN FORMA DE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 ATP</a:t>
            </a:r>
          </a:p>
        </p:txBody>
      </p:sp>
      <p:sp>
        <p:nvSpPr>
          <p:cNvPr id="7174" name="7 Rectángulo"/>
          <p:cNvSpPr>
            <a:spLocks noChangeArrowheads="1"/>
          </p:cNvSpPr>
          <p:nvPr/>
        </p:nvSpPr>
        <p:spPr bwMode="auto">
          <a:xfrm>
            <a:off x="271463" y="3933825"/>
            <a:ext cx="8640762" cy="10144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 dirty="0">
                <a:latin typeface="Arial Rounded MT Bold" pitchFamily="34" charset="0"/>
              </a:rPr>
              <a:t>Este principio de OXIDO- REDUCCIÓN se aplica a los sistemas bioquímicos y es un concepto importante para la comprensión de la naturaleza de las oxidaciones biológicas.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173" grpId="0" animBg="1"/>
      <p:bldP spid="717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650" y="1155688"/>
            <a:ext cx="7488238" cy="34163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rial Rounded MT Bold" pitchFamily="34" charset="0"/>
                <a:cs typeface="+mn-cs"/>
              </a:rPr>
              <a:t>EN LOS SISTEMAS REDOX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rial Rounded MT Bold" pitchFamily="34" charset="0"/>
                <a:cs typeface="+mn-cs"/>
              </a:rPr>
              <a:t>LOS CAMBIOS DE </a:t>
            </a:r>
            <a:r>
              <a:rPr lang="es-MX" sz="2400" b="1" i="1" dirty="0">
                <a:latin typeface="Arial Rounded MT Bold" pitchFamily="34" charset="0"/>
                <a:cs typeface="+mn-cs"/>
              </a:rPr>
              <a:t>ENERGÍA LIBRE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rial Rounded MT Bold" pitchFamily="34" charset="0"/>
                <a:cs typeface="+mn-cs"/>
              </a:rPr>
              <a:t>PUEDEN EXPRESARSE EN TÉRMINOS DEL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u="sng" dirty="0">
                <a:solidFill>
                  <a:srgbClr val="C00000"/>
                </a:solidFill>
                <a:latin typeface="Arial Rounded MT Bold" pitchFamily="34" charset="0"/>
                <a:cs typeface="+mn-cs"/>
              </a:rPr>
              <a:t>POTENCIAL DE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u="sng" dirty="0">
                <a:solidFill>
                  <a:srgbClr val="C00000"/>
                </a:solidFill>
                <a:latin typeface="Arial Rounded MT Bold" pitchFamily="34" charset="0"/>
                <a:cs typeface="+mn-cs"/>
              </a:rPr>
              <a:t>OXIDACIÓN – REDUCCIÓN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sz="2400" b="1" dirty="0">
              <a:latin typeface="Arial Rounded MT Bold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85736"/>
            <a:ext cx="82296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eaLnBrk="1" hangingPunct="1"/>
            <a:r>
              <a:rPr lang="es-ES_tradnl" sz="3200" b="1" dirty="0" smtClean="0"/>
              <a:t>POTENCIAL DE REDUCCIÓN</a:t>
            </a:r>
            <a:endParaRPr lang="es-ES" sz="3200" b="1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229600" cy="2620963"/>
          </a:xfrm>
          <a:solidFill>
            <a:srgbClr val="DDDDDD"/>
          </a:solidFill>
        </p:spPr>
        <p:txBody>
          <a:bodyPr>
            <a:normAutofit/>
          </a:bodyPr>
          <a:lstStyle/>
          <a:p>
            <a:pPr eaLnBrk="1" hangingPunct="1"/>
            <a:r>
              <a:rPr lang="es-ES_tradnl" sz="2800" b="1" dirty="0" smtClean="0">
                <a:solidFill>
                  <a:srgbClr val="C00000"/>
                </a:solidFill>
              </a:rPr>
              <a:t>POTENCIAL DE REDUCCIÓN (E) </a:t>
            </a:r>
          </a:p>
          <a:p>
            <a:pPr eaLnBrk="1" hangingPunct="1">
              <a:buNone/>
            </a:pPr>
            <a:r>
              <a:rPr lang="es-ES_tradnl" sz="2800" dirty="0" smtClean="0"/>
              <a:t>DE UN ELEMENTO, ION O COMPUESTO </a:t>
            </a:r>
          </a:p>
          <a:p>
            <a:pPr eaLnBrk="1" hangingPunct="1">
              <a:buNone/>
            </a:pPr>
            <a:r>
              <a:rPr lang="es-ES_tradnl" sz="2800" dirty="0" smtClean="0"/>
              <a:t>REPRESENTA SU </a:t>
            </a:r>
            <a:r>
              <a:rPr lang="es-ES_tradnl" sz="2800" b="1" dirty="0" smtClean="0">
                <a:solidFill>
                  <a:srgbClr val="C00000"/>
                </a:solidFill>
              </a:rPr>
              <a:t>TENDENCIA A GANAR ELECTRONES</a:t>
            </a:r>
          </a:p>
          <a:p>
            <a:pPr eaLnBrk="1" hangingPunct="1">
              <a:buNone/>
            </a:pPr>
            <a:r>
              <a:rPr lang="es-ES_tradnl" sz="2800" dirty="0" smtClean="0"/>
              <a:t>FRENTE A OTRO ELEMENTO, ION O COMPUESTO </a:t>
            </a:r>
            <a:endParaRPr lang="es-ES" sz="2800" dirty="0" smtClean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928662" y="4429132"/>
            <a:ext cx="5184775" cy="519113"/>
            <a:chOff x="567" y="2931"/>
            <a:chExt cx="3266" cy="327"/>
          </a:xfrm>
        </p:grpSpPr>
        <p:sp>
          <p:nvSpPr>
            <p:cNvPr id="12301" name="Text Box 4"/>
            <p:cNvSpPr txBox="1">
              <a:spLocks noChangeArrowheads="1"/>
            </p:cNvSpPr>
            <p:nvPr/>
          </p:nvSpPr>
          <p:spPr bwMode="auto">
            <a:xfrm>
              <a:off x="567" y="2931"/>
              <a:ext cx="3266" cy="3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800" b="1" dirty="0" smtClean="0"/>
                <a:t>2 </a:t>
              </a:r>
              <a:r>
                <a:rPr lang="es-ES_tradnl" sz="2800" b="1" dirty="0" err="1"/>
                <a:t>Na</a:t>
              </a:r>
              <a:r>
                <a:rPr lang="es-ES_tradnl" sz="2800" b="1" dirty="0"/>
                <a:t>  + Cl</a:t>
              </a:r>
              <a:r>
                <a:rPr lang="es-ES_tradnl" sz="2800" b="1" baseline="-25000" dirty="0"/>
                <a:t>2</a:t>
              </a:r>
              <a:r>
                <a:rPr lang="es-ES_tradnl" sz="2800" b="1" dirty="0"/>
                <a:t>			2 </a:t>
              </a:r>
              <a:r>
                <a:rPr lang="es-ES_tradnl" sz="2800" b="1" dirty="0" err="1"/>
                <a:t>NaCl</a:t>
              </a:r>
              <a:endParaRPr lang="es-ES" sz="2800" b="1" dirty="0"/>
            </a:p>
          </p:txBody>
        </p:sp>
        <p:sp>
          <p:nvSpPr>
            <p:cNvPr id="12302" name="Line 5"/>
            <p:cNvSpPr>
              <a:spLocks noChangeShapeType="1"/>
            </p:cNvSpPr>
            <p:nvPr/>
          </p:nvSpPr>
          <p:spPr bwMode="auto">
            <a:xfrm>
              <a:off x="1927" y="3113"/>
              <a:ext cx="90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000100" y="5429264"/>
            <a:ext cx="5184775" cy="519113"/>
            <a:chOff x="630" y="3645"/>
            <a:chExt cx="3266" cy="327"/>
          </a:xfrm>
        </p:grpSpPr>
        <p:sp>
          <p:nvSpPr>
            <p:cNvPr id="12299" name="Text Box 8"/>
            <p:cNvSpPr txBox="1">
              <a:spLocks noChangeArrowheads="1"/>
            </p:cNvSpPr>
            <p:nvPr/>
          </p:nvSpPr>
          <p:spPr bwMode="auto">
            <a:xfrm>
              <a:off x="630" y="3645"/>
              <a:ext cx="3266" cy="327"/>
            </a:xfrm>
            <a:prstGeom prst="rect">
              <a:avLst/>
            </a:prstGeom>
            <a:solidFill>
              <a:srgbClr val="F8FB6D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800" b="1" dirty="0"/>
                <a:t>2 </a:t>
              </a:r>
              <a:r>
                <a:rPr lang="es-ES_tradnl" sz="2800" b="1" dirty="0" err="1" smtClean="0"/>
                <a:t>Na</a:t>
              </a:r>
              <a:r>
                <a:rPr lang="es-ES_tradnl" sz="2800" b="1" dirty="0" smtClean="0"/>
                <a:t>   </a:t>
              </a:r>
              <a:r>
                <a:rPr lang="es-ES_tradnl" sz="2800" b="1" dirty="0"/>
                <a:t>		 2 </a:t>
              </a:r>
              <a:r>
                <a:rPr lang="es-ES_tradnl" sz="2800" b="1" dirty="0" err="1"/>
                <a:t>Na</a:t>
              </a:r>
              <a:r>
                <a:rPr lang="es-ES_tradnl" sz="2800" b="1" baseline="30000" dirty="0"/>
                <a:t>+</a:t>
              </a:r>
              <a:r>
                <a:rPr lang="es-ES_tradnl" sz="2800" b="1" dirty="0"/>
                <a:t>  +  2 e</a:t>
              </a:r>
              <a:r>
                <a:rPr lang="es-ES_tradnl" sz="2800" b="1" baseline="30000" dirty="0"/>
                <a:t>-</a:t>
              </a:r>
              <a:endParaRPr lang="es-ES" sz="2800" b="1" dirty="0"/>
            </a:p>
          </p:txBody>
        </p:sp>
        <p:sp>
          <p:nvSpPr>
            <p:cNvPr id="12300" name="Line 9"/>
            <p:cNvSpPr>
              <a:spLocks noChangeShapeType="1"/>
            </p:cNvSpPr>
            <p:nvPr/>
          </p:nvSpPr>
          <p:spPr bwMode="auto">
            <a:xfrm>
              <a:off x="1383" y="3825"/>
              <a:ext cx="90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928662" y="6000768"/>
            <a:ext cx="5184775" cy="519112"/>
            <a:chOff x="630" y="3912"/>
            <a:chExt cx="3266" cy="327"/>
          </a:xfrm>
        </p:grpSpPr>
        <p:sp>
          <p:nvSpPr>
            <p:cNvPr id="12297" name="Text Box 11"/>
            <p:cNvSpPr txBox="1">
              <a:spLocks noChangeArrowheads="1"/>
            </p:cNvSpPr>
            <p:nvPr/>
          </p:nvSpPr>
          <p:spPr bwMode="auto">
            <a:xfrm>
              <a:off x="630" y="3912"/>
              <a:ext cx="3266" cy="327"/>
            </a:xfrm>
            <a:prstGeom prst="rect">
              <a:avLst/>
            </a:prstGeom>
            <a:solidFill>
              <a:srgbClr val="F8FB6D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800" b="1" dirty="0"/>
                <a:t>Cl</a:t>
              </a:r>
              <a:r>
                <a:rPr lang="es-ES_tradnl" sz="2800" b="1" baseline="-25000" dirty="0"/>
                <a:t>2</a:t>
              </a:r>
              <a:r>
                <a:rPr lang="es-ES_tradnl" sz="2800" b="1" dirty="0"/>
                <a:t>	+  2 </a:t>
              </a:r>
              <a:r>
                <a:rPr lang="es-ES_tradnl" sz="2800" b="1" dirty="0" smtClean="0"/>
                <a:t>e</a:t>
              </a:r>
              <a:r>
                <a:rPr lang="es-ES_tradnl" sz="2800" b="1" baseline="30000" dirty="0" smtClean="0"/>
                <a:t>-  </a:t>
              </a:r>
              <a:r>
                <a:rPr lang="es-ES_tradnl" sz="2800" b="1" dirty="0"/>
                <a:t>	</a:t>
              </a:r>
              <a:r>
                <a:rPr lang="es-ES_tradnl" sz="2800" b="1" dirty="0" smtClean="0"/>
                <a:t>   </a:t>
              </a:r>
              <a:r>
                <a:rPr lang="es-ES_tradnl" sz="2800" b="1" dirty="0"/>
                <a:t>	2 Cl</a:t>
              </a:r>
              <a:r>
                <a:rPr lang="es-ES_tradnl" sz="2800" b="1" baseline="30000" dirty="0"/>
                <a:t>-</a:t>
              </a:r>
              <a:endParaRPr lang="es-ES" sz="2800" b="1" dirty="0"/>
            </a:p>
          </p:txBody>
        </p:sp>
        <p:sp>
          <p:nvSpPr>
            <p:cNvPr id="12298" name="Line 12"/>
            <p:cNvSpPr>
              <a:spLocks noChangeShapeType="1"/>
            </p:cNvSpPr>
            <p:nvPr/>
          </p:nvSpPr>
          <p:spPr bwMode="auto">
            <a:xfrm>
              <a:off x="1973" y="4104"/>
              <a:ext cx="90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2295" name="Oval 15"/>
          <p:cNvSpPr>
            <a:spLocks noChangeArrowheads="1"/>
          </p:cNvSpPr>
          <p:nvPr/>
        </p:nvSpPr>
        <p:spPr bwMode="auto">
          <a:xfrm>
            <a:off x="5929322" y="5286388"/>
            <a:ext cx="2087563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400" b="1"/>
              <a:t>Oxidación</a:t>
            </a:r>
            <a:endParaRPr lang="es-ES" sz="2400" b="1"/>
          </a:p>
        </p:txBody>
      </p:sp>
      <p:sp>
        <p:nvSpPr>
          <p:cNvPr id="12296" name="Oval 16"/>
          <p:cNvSpPr>
            <a:spLocks noChangeArrowheads="1"/>
          </p:cNvSpPr>
          <p:nvPr/>
        </p:nvSpPr>
        <p:spPr bwMode="auto">
          <a:xfrm>
            <a:off x="5929322" y="6000768"/>
            <a:ext cx="2087563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400" b="1" dirty="0"/>
              <a:t>Reducción</a:t>
            </a:r>
            <a:endParaRPr lang="es-ES" sz="24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000232" y="3929066"/>
            <a:ext cx="2839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800" b="1" dirty="0" smtClean="0"/>
              <a:t>REACCIÓN REDOX</a:t>
            </a:r>
            <a:endParaRPr lang="es-AR" sz="2800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143108" y="5072074"/>
            <a:ext cx="26204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 smtClean="0"/>
              <a:t>SEMIRREACCIONES</a:t>
            </a:r>
            <a:endParaRPr lang="es-AR" sz="2400" b="1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913266" y="0"/>
            <a:ext cx="551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i="1" dirty="0" smtClean="0">
                <a:solidFill>
                  <a:srgbClr val="FF0000"/>
                </a:solidFill>
                <a:latin typeface="Comic Sans MS" pitchFamily="66" charset="0"/>
              </a:rPr>
              <a:t>Conceptos para repasar de otras asignaturas….</a:t>
            </a:r>
            <a:endParaRPr lang="es-AR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3025"/>
            <a:ext cx="8229600" cy="90805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eaLnBrk="1" hangingPunct="1"/>
            <a:r>
              <a:rPr lang="es-ES_tradnl" sz="2800" b="1" dirty="0" smtClean="0"/>
              <a:t>CUPLA REDOX</a:t>
            </a:r>
            <a:endParaRPr lang="es-ES" sz="2800" b="1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400675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s-ES_tradnl" sz="2800" dirty="0" smtClean="0"/>
              <a:t>La forma oxidada y reducida en cada </a:t>
            </a:r>
            <a:r>
              <a:rPr lang="es-ES_tradnl" sz="2800" dirty="0" err="1" smtClean="0"/>
              <a:t>semirreacción</a:t>
            </a:r>
            <a:r>
              <a:rPr lang="es-ES_tradnl" sz="2800" dirty="0" smtClean="0"/>
              <a:t> constituyen un </a:t>
            </a:r>
            <a:r>
              <a:rPr lang="es-ES_tradnl" sz="2800" b="1" dirty="0" smtClean="0">
                <a:solidFill>
                  <a:srgbClr val="C00000"/>
                </a:solidFill>
              </a:rPr>
              <a:t>par o cupla redox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 			</a:t>
            </a:r>
            <a:r>
              <a:rPr lang="es-ES_tradnl" sz="2800" dirty="0" err="1" smtClean="0"/>
              <a:t>Na</a:t>
            </a:r>
            <a:r>
              <a:rPr lang="es-ES_tradnl" sz="2800" baseline="30000" dirty="0" smtClean="0"/>
              <a:t>+</a:t>
            </a:r>
            <a:r>
              <a:rPr lang="es-ES_tradnl" sz="2800" dirty="0" smtClean="0"/>
              <a:t>/</a:t>
            </a:r>
            <a:r>
              <a:rPr lang="es-ES_tradnl" sz="2800" dirty="0" err="1" smtClean="0"/>
              <a:t>Na</a:t>
            </a:r>
            <a:r>
              <a:rPr lang="es-ES_tradnl" sz="2800" dirty="0" smtClean="0"/>
              <a:t>  ,  Cl/Cl</a:t>
            </a:r>
            <a:r>
              <a:rPr lang="es-ES_tradnl" sz="2800" baseline="30000" dirty="0" smtClean="0"/>
              <a:t>-     </a:t>
            </a:r>
            <a:r>
              <a:rPr lang="es-ES_tradnl" sz="2800" dirty="0" smtClean="0"/>
              <a:t>(Sentido de la reducción)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b="1" dirty="0" err="1" smtClean="0">
                <a:solidFill>
                  <a:srgbClr val="C00000"/>
                </a:solidFill>
              </a:rPr>
              <a:t>E´</a:t>
            </a:r>
            <a:r>
              <a:rPr lang="es-ES_tradnl" sz="2800" b="1" baseline="-25000" dirty="0" err="1" smtClean="0">
                <a:solidFill>
                  <a:srgbClr val="C00000"/>
                </a:solidFill>
              </a:rPr>
              <a:t>o</a:t>
            </a:r>
            <a:r>
              <a:rPr lang="es-ES_tradnl" sz="2800" baseline="30000" dirty="0" smtClean="0">
                <a:solidFill>
                  <a:srgbClr val="C00000"/>
                </a:solidFill>
              </a:rPr>
              <a:t> : </a:t>
            </a:r>
            <a:r>
              <a:rPr lang="es-ES_tradnl" sz="2800" b="1" dirty="0" smtClean="0">
                <a:solidFill>
                  <a:srgbClr val="C00000"/>
                </a:solidFill>
              </a:rPr>
              <a:t>Potencial de reducción Estándar</a:t>
            </a:r>
            <a:r>
              <a:rPr lang="es-ES_tradnl" sz="2800" dirty="0" smtClean="0">
                <a:sym typeface="Wingdings" pitchFamily="2" charset="2"/>
              </a:rPr>
              <a:t>: </a:t>
            </a:r>
            <a:r>
              <a:rPr lang="es-ES_tradnl" sz="2800" baseline="30000" dirty="0" smtClean="0">
                <a:sym typeface="Wingdings" pitchFamily="2" charset="2"/>
              </a:rPr>
              <a:t> </a:t>
            </a:r>
            <a:r>
              <a:rPr lang="es-ES_tradnl" sz="2800" dirty="0" smtClean="0"/>
              <a:t>Se determina en comparación con el potencial de Hidrógeno = 0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	A 25°C , concentración 1M, pH 7 en sistemas biológicos.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800" dirty="0" smtClean="0"/>
          </a:p>
          <a:p>
            <a:pPr algn="ctr">
              <a:lnSpc>
                <a:spcPct val="90000"/>
              </a:lnSpc>
              <a:buNone/>
            </a:pPr>
            <a:r>
              <a:rPr lang="es-ES_tradnl" sz="2600" b="1" dirty="0" err="1" smtClean="0"/>
              <a:t>E´</a:t>
            </a:r>
            <a:r>
              <a:rPr lang="es-ES_tradnl" sz="2600" b="1" baseline="-25000" dirty="0" err="1" smtClean="0"/>
              <a:t>o</a:t>
            </a:r>
            <a:r>
              <a:rPr lang="es-ES_tradnl" sz="2600" b="1" baseline="-25000" dirty="0" smtClean="0"/>
              <a:t> </a:t>
            </a:r>
            <a:r>
              <a:rPr lang="es-ES_tradnl" sz="2600" b="1" dirty="0" smtClean="0"/>
              <a:t> con:</a:t>
            </a:r>
            <a:endParaRPr lang="es-ES_tradnl" sz="2600" b="1" baseline="-25000" dirty="0" smtClean="0"/>
          </a:p>
          <a:p>
            <a:pPr algn="ctr">
              <a:lnSpc>
                <a:spcPct val="90000"/>
              </a:lnSpc>
              <a:buNone/>
            </a:pPr>
            <a:r>
              <a:rPr lang="es-ES_tradnl" sz="2600" u="sng" dirty="0" smtClean="0"/>
              <a:t>Signo positivo (+)</a:t>
            </a:r>
            <a:r>
              <a:rPr lang="es-ES_tradnl" sz="2600" dirty="0" smtClean="0"/>
              <a:t> : par redox con </a:t>
            </a:r>
            <a:r>
              <a:rPr lang="es-ES_tradnl" sz="2600" i="1" dirty="0" smtClean="0"/>
              <a:t>mayor</a:t>
            </a:r>
            <a:r>
              <a:rPr lang="es-ES_tradnl" sz="2600" dirty="0" smtClean="0"/>
              <a:t> tendencia que el hidrógeno a ganar e-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2600" u="sng" dirty="0" smtClean="0"/>
              <a:t>Signo negativo (-):</a:t>
            </a:r>
            <a:r>
              <a:rPr lang="es-ES_tradnl" sz="2600" dirty="0" smtClean="0"/>
              <a:t>  par redox con </a:t>
            </a:r>
            <a:r>
              <a:rPr lang="es-ES_tradnl" sz="2600" i="1" dirty="0" smtClean="0"/>
              <a:t>menor</a:t>
            </a:r>
            <a:r>
              <a:rPr lang="es-ES_tradnl" sz="2600" dirty="0" smtClean="0"/>
              <a:t> tendencia que el hidrógeno a ganar e-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600" dirty="0" smtClean="0"/>
          </a:p>
          <a:p>
            <a:pPr algn="ctr">
              <a:lnSpc>
                <a:spcPct val="90000"/>
              </a:lnSpc>
              <a:buNone/>
            </a:pPr>
            <a:r>
              <a:rPr lang="es-ES_tradnl" sz="2600" b="1" i="1" dirty="0" err="1" smtClean="0">
                <a:solidFill>
                  <a:srgbClr val="C00000"/>
                </a:solidFill>
              </a:rPr>
              <a:t>E´</a:t>
            </a:r>
            <a:r>
              <a:rPr lang="es-ES_tradnl" sz="2600" b="1" i="1" baseline="-25000" dirty="0" err="1" smtClean="0">
                <a:solidFill>
                  <a:srgbClr val="C00000"/>
                </a:solidFill>
              </a:rPr>
              <a:t>o</a:t>
            </a:r>
            <a:r>
              <a:rPr lang="es-ES_tradnl" sz="2600" b="1" i="1" baseline="-25000" dirty="0" smtClean="0">
                <a:solidFill>
                  <a:srgbClr val="C00000"/>
                </a:solidFill>
              </a:rPr>
              <a:t>  </a:t>
            </a:r>
            <a:r>
              <a:rPr lang="es-ES_tradnl" sz="2600" b="1" i="1" dirty="0" smtClean="0">
                <a:solidFill>
                  <a:srgbClr val="C00000"/>
                </a:solidFill>
              </a:rPr>
              <a:t>sirve para conocer en qué dirección ocurrirá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2600" b="1" i="1" dirty="0" smtClean="0">
                <a:solidFill>
                  <a:srgbClr val="C00000"/>
                </a:solidFill>
              </a:rPr>
              <a:t> la reacción de óxido-reducción</a:t>
            </a:r>
            <a:endParaRPr lang="es-ES" sz="2600" b="1" i="1" dirty="0" smtClean="0">
              <a:solidFill>
                <a:srgbClr val="C0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913266" y="0"/>
            <a:ext cx="551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i="1" dirty="0" smtClean="0">
                <a:solidFill>
                  <a:srgbClr val="FF0000"/>
                </a:solidFill>
                <a:latin typeface="Comic Sans MS" pitchFamily="66" charset="0"/>
              </a:rPr>
              <a:t>Conceptos para repasar de otras asignaturas….</a:t>
            </a:r>
            <a:endParaRPr lang="es-AR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txBody>
          <a:bodyPr>
            <a:normAutofit/>
          </a:bodyPr>
          <a:lstStyle/>
          <a:p>
            <a:pPr eaLnBrk="1" hangingPunct="1"/>
            <a:r>
              <a:rPr lang="es-ES" sz="3200" b="1" dirty="0" smtClean="0"/>
              <a:t>Potenciales de Reducción Estándar (</a:t>
            </a:r>
            <a:r>
              <a:rPr lang="es-ES" sz="3200" b="1" dirty="0" err="1" smtClean="0"/>
              <a:t>E</a:t>
            </a:r>
            <a:r>
              <a:rPr lang="es-ES" sz="3200" b="1" baseline="-25000" dirty="0" err="1" smtClean="0"/>
              <a:t>o</a:t>
            </a:r>
            <a:r>
              <a:rPr lang="es-ES" sz="3200" b="1" dirty="0" smtClean="0"/>
              <a:t>´)</a:t>
            </a:r>
            <a:br>
              <a:rPr lang="es-ES" sz="3200" b="1" dirty="0" smtClean="0"/>
            </a:br>
            <a:r>
              <a:rPr lang="es-ES" sz="2700" b="1" dirty="0" smtClean="0"/>
              <a:t>pares </a:t>
            </a:r>
            <a:r>
              <a:rPr lang="es-ES" sz="2700" b="1" dirty="0" err="1" smtClean="0"/>
              <a:t>redox</a:t>
            </a:r>
            <a:r>
              <a:rPr lang="es-ES" sz="2700" b="1" dirty="0" smtClean="0"/>
              <a:t> de importancia biológica</a:t>
            </a:r>
          </a:p>
        </p:txBody>
      </p:sp>
      <p:sp>
        <p:nvSpPr>
          <p:cNvPr id="14339" name="Rectangle 5" descr="Diagonal hacia arriba clara"/>
          <p:cNvSpPr>
            <a:spLocks noChangeArrowheads="1"/>
          </p:cNvSpPr>
          <p:nvPr/>
        </p:nvSpPr>
        <p:spPr bwMode="auto">
          <a:xfrm>
            <a:off x="0" y="1628775"/>
            <a:ext cx="9144000" cy="5262979"/>
          </a:xfrm>
          <a:prstGeom prst="rect">
            <a:avLst/>
          </a:prstGeom>
          <a:pattFill prst="ltUpDiag">
            <a:fgClr>
              <a:srgbClr val="FBFDA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b="1" dirty="0" smtClean="0"/>
              <a:t>							 </a:t>
            </a:r>
            <a:r>
              <a:rPr lang="es-ES" sz="2400" b="1" dirty="0" smtClean="0"/>
              <a:t>(</a:t>
            </a:r>
            <a:r>
              <a:rPr lang="es-ES" sz="2400" b="1" dirty="0" err="1" smtClean="0"/>
              <a:t>E</a:t>
            </a:r>
            <a:r>
              <a:rPr lang="es-ES" sz="2400" b="1" baseline="-25000" dirty="0" err="1" smtClean="0"/>
              <a:t>o</a:t>
            </a:r>
            <a:r>
              <a:rPr lang="es-ES" sz="2400" b="1" dirty="0" smtClean="0"/>
              <a:t>´)</a:t>
            </a:r>
            <a:endParaRPr lang="es-ES" sz="2400" b="1" dirty="0"/>
          </a:p>
          <a:p>
            <a:r>
              <a:rPr lang="es-ES" sz="2400" b="1" dirty="0"/>
              <a:t>     2 H</a:t>
            </a:r>
            <a:r>
              <a:rPr lang="es-ES" sz="2400" b="1" baseline="30000" dirty="0"/>
              <a:t>+</a:t>
            </a:r>
            <a:r>
              <a:rPr lang="es-ES" sz="2400" b="1" dirty="0"/>
              <a:t>  +  2 e</a:t>
            </a:r>
            <a:r>
              <a:rPr lang="es-ES" sz="2400" b="1" baseline="30000" dirty="0"/>
              <a:t>-</a:t>
            </a:r>
            <a:r>
              <a:rPr lang="es-ES" sz="2400" b="1" dirty="0"/>
              <a:t>  →  H</a:t>
            </a:r>
            <a:r>
              <a:rPr lang="es-ES" sz="2400" b="1" baseline="-25000" dirty="0"/>
              <a:t>2</a:t>
            </a:r>
            <a:r>
              <a:rPr lang="es-ES" sz="2400" b="1" dirty="0"/>
              <a:t>                                                      -0.42 V</a:t>
            </a:r>
          </a:p>
          <a:p>
            <a:r>
              <a:rPr lang="es-ES" sz="2400" b="1" dirty="0"/>
              <a:t>     </a:t>
            </a:r>
            <a:r>
              <a:rPr lang="es-ES" sz="2400" b="1" dirty="0">
                <a:solidFill>
                  <a:srgbClr val="F42B0A"/>
                </a:solidFill>
              </a:rPr>
              <a:t>NAD</a:t>
            </a:r>
            <a:r>
              <a:rPr lang="es-ES" sz="2400" b="1" baseline="30000" dirty="0">
                <a:solidFill>
                  <a:srgbClr val="F42B0A"/>
                </a:solidFill>
              </a:rPr>
              <a:t>+</a:t>
            </a:r>
            <a:r>
              <a:rPr lang="es-ES" sz="2400" b="1" dirty="0">
                <a:solidFill>
                  <a:srgbClr val="F42B0A"/>
                </a:solidFill>
              </a:rPr>
              <a:t> + </a:t>
            </a:r>
            <a:r>
              <a:rPr lang="es-ES" sz="2400" b="1" dirty="0" smtClean="0">
                <a:solidFill>
                  <a:srgbClr val="F42B0A"/>
                </a:solidFill>
              </a:rPr>
              <a:t>2H</a:t>
            </a:r>
            <a:r>
              <a:rPr lang="es-ES" sz="2400" b="1" baseline="30000" dirty="0">
                <a:solidFill>
                  <a:srgbClr val="F42B0A"/>
                </a:solidFill>
              </a:rPr>
              <a:t>+</a:t>
            </a:r>
            <a:r>
              <a:rPr lang="es-ES" sz="2400" b="1" dirty="0">
                <a:solidFill>
                  <a:srgbClr val="F42B0A"/>
                </a:solidFill>
              </a:rPr>
              <a:t> + 2 e</a:t>
            </a:r>
            <a:r>
              <a:rPr lang="es-ES" sz="2400" b="1" baseline="30000" dirty="0">
                <a:solidFill>
                  <a:srgbClr val="F42B0A"/>
                </a:solidFill>
              </a:rPr>
              <a:t>- </a:t>
            </a:r>
            <a:r>
              <a:rPr lang="es-ES" sz="2400" b="1" dirty="0">
                <a:solidFill>
                  <a:srgbClr val="F42B0A"/>
                </a:solidFill>
              </a:rPr>
              <a:t>→ </a:t>
            </a:r>
            <a:r>
              <a:rPr lang="es-ES" sz="2400" b="1" dirty="0" smtClean="0">
                <a:solidFill>
                  <a:srgbClr val="F42B0A"/>
                </a:solidFill>
              </a:rPr>
              <a:t>NADH + </a:t>
            </a:r>
            <a:r>
              <a:rPr lang="es-AR" sz="2400" b="1" dirty="0" smtClean="0">
                <a:solidFill>
                  <a:srgbClr val="F42B0A"/>
                </a:solidFill>
              </a:rPr>
              <a:t>H</a:t>
            </a:r>
            <a:r>
              <a:rPr lang="es-AR" sz="2400" b="1" baseline="30000" dirty="0" smtClean="0">
                <a:solidFill>
                  <a:srgbClr val="F42B0A"/>
                </a:solidFill>
              </a:rPr>
              <a:t>+</a:t>
            </a:r>
            <a:r>
              <a:rPr lang="es-ES" sz="2400" b="1" dirty="0" smtClean="0">
                <a:solidFill>
                  <a:srgbClr val="F42B0A"/>
                </a:solidFill>
              </a:rPr>
              <a:t>                              </a:t>
            </a:r>
            <a:r>
              <a:rPr lang="es-ES" sz="2400" b="1" dirty="0">
                <a:solidFill>
                  <a:srgbClr val="F42B0A"/>
                </a:solidFill>
              </a:rPr>
              <a:t>-0.32 V</a:t>
            </a:r>
          </a:p>
          <a:p>
            <a:r>
              <a:rPr lang="es-AR" sz="2400" b="1" dirty="0"/>
              <a:t>     </a:t>
            </a:r>
            <a:r>
              <a:rPr lang="en-US" sz="2400" b="1" dirty="0"/>
              <a:t>S  +  2 H</a:t>
            </a:r>
            <a:r>
              <a:rPr lang="en-US" sz="2400" b="1" baseline="30000" dirty="0"/>
              <a:t>+</a:t>
            </a:r>
            <a:r>
              <a:rPr lang="en-US" sz="2400" b="1" dirty="0"/>
              <a:t>  + 2 e</a:t>
            </a:r>
            <a:r>
              <a:rPr lang="en-US" sz="2400" b="1" baseline="30000" dirty="0"/>
              <a:t>- </a:t>
            </a:r>
            <a:r>
              <a:rPr lang="en-US" sz="2400" b="1" dirty="0"/>
              <a:t>→ H</a:t>
            </a:r>
            <a:r>
              <a:rPr lang="en-US" sz="2400" b="1" baseline="-25000" dirty="0"/>
              <a:t>2</a:t>
            </a:r>
            <a:r>
              <a:rPr lang="en-US" sz="2400" b="1" dirty="0"/>
              <a:t>S                                               -0.23 V</a:t>
            </a:r>
            <a:endParaRPr lang="es-ES" sz="2400" b="1" dirty="0"/>
          </a:p>
          <a:p>
            <a:r>
              <a:rPr lang="en-US" sz="2400" b="1" dirty="0"/>
              <a:t>     </a:t>
            </a:r>
            <a:r>
              <a:rPr lang="es-AR" sz="2400" b="1" dirty="0">
                <a:solidFill>
                  <a:srgbClr val="F42B0A"/>
                </a:solidFill>
              </a:rPr>
              <a:t>FAD + 2 H</a:t>
            </a:r>
            <a:r>
              <a:rPr lang="es-AR" sz="2400" b="1" baseline="30000" dirty="0">
                <a:solidFill>
                  <a:srgbClr val="F42B0A"/>
                </a:solidFill>
              </a:rPr>
              <a:t>+</a:t>
            </a:r>
            <a:r>
              <a:rPr lang="es-AR" sz="2400" b="1" dirty="0">
                <a:solidFill>
                  <a:srgbClr val="F42B0A"/>
                </a:solidFill>
              </a:rPr>
              <a:t> + 2 e- → FADH</a:t>
            </a:r>
            <a:r>
              <a:rPr lang="es-AR" sz="2400" b="1" baseline="-25000" dirty="0">
                <a:solidFill>
                  <a:srgbClr val="F42B0A"/>
                </a:solidFill>
              </a:rPr>
              <a:t>2</a:t>
            </a:r>
            <a:r>
              <a:rPr lang="es-AR" sz="2400" b="1" dirty="0">
                <a:solidFill>
                  <a:srgbClr val="F42B0A"/>
                </a:solidFill>
              </a:rPr>
              <a:t>                                       -0.22 V</a:t>
            </a:r>
            <a:endParaRPr lang="es-ES" sz="2400" b="1" dirty="0">
              <a:solidFill>
                <a:srgbClr val="F42B0A"/>
              </a:solidFill>
            </a:endParaRPr>
          </a:p>
          <a:p>
            <a:r>
              <a:rPr lang="es-AR" sz="2400" b="1" dirty="0"/>
              <a:t>     </a:t>
            </a:r>
            <a:r>
              <a:rPr lang="es-ES" sz="2400" b="1" dirty="0"/>
              <a:t>Acetaldehído + 2 H</a:t>
            </a:r>
            <a:r>
              <a:rPr lang="es-ES" sz="2400" b="1" baseline="30000" dirty="0"/>
              <a:t>+</a:t>
            </a:r>
            <a:r>
              <a:rPr lang="es-ES" sz="2400" b="1" dirty="0"/>
              <a:t> + 2 e</a:t>
            </a:r>
            <a:r>
              <a:rPr lang="es-ES" sz="2400" b="1" baseline="30000" dirty="0"/>
              <a:t>-</a:t>
            </a:r>
            <a:r>
              <a:rPr lang="es-ES" sz="2400" b="1" dirty="0"/>
              <a:t> → etanol                         -0.20 V</a:t>
            </a:r>
          </a:p>
          <a:p>
            <a:r>
              <a:rPr lang="es-ES" sz="2400" b="1" dirty="0"/>
              <a:t>     </a:t>
            </a:r>
            <a:r>
              <a:rPr lang="es-ES" sz="2400" b="1" dirty="0" err="1"/>
              <a:t>Piruvato</a:t>
            </a:r>
            <a:r>
              <a:rPr lang="es-ES" sz="2400" b="1" dirty="0"/>
              <a:t> + 2 H+ + 2 e- → lactato                               -0.19 V</a:t>
            </a:r>
          </a:p>
          <a:p>
            <a:r>
              <a:rPr lang="es-ES" sz="2400" b="1" dirty="0"/>
              <a:t>     </a:t>
            </a:r>
            <a:r>
              <a:rPr lang="es-ES" sz="2400" b="1" dirty="0">
                <a:solidFill>
                  <a:srgbClr val="FF0000"/>
                </a:solidFill>
              </a:rPr>
              <a:t>Cu</a:t>
            </a:r>
            <a:r>
              <a:rPr lang="es-ES" sz="2400" b="1" baseline="30000" dirty="0">
                <a:solidFill>
                  <a:srgbClr val="FF0000"/>
                </a:solidFill>
              </a:rPr>
              <a:t>+</a:t>
            </a:r>
            <a:r>
              <a:rPr lang="es-ES" sz="2400" b="1" dirty="0">
                <a:solidFill>
                  <a:srgbClr val="FF0000"/>
                </a:solidFill>
              </a:rPr>
              <a:t> → Cu</a:t>
            </a:r>
            <a:r>
              <a:rPr lang="es-ES" sz="2400" b="1" baseline="30000" dirty="0">
                <a:solidFill>
                  <a:srgbClr val="FF0000"/>
                </a:solidFill>
              </a:rPr>
              <a:t>2+</a:t>
            </a:r>
            <a:r>
              <a:rPr lang="es-ES" sz="2400" b="1" dirty="0">
                <a:solidFill>
                  <a:srgbClr val="FF0000"/>
                </a:solidFill>
              </a:rPr>
              <a:t> + e-                                                          -0.16 V</a:t>
            </a:r>
          </a:p>
          <a:p>
            <a:r>
              <a:rPr lang="es-ES" sz="2400" b="1" dirty="0"/>
              <a:t>    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b (Fe</a:t>
            </a:r>
            <a:r>
              <a:rPr lang="es-ES" sz="2400" b="1" baseline="30000" dirty="0">
                <a:solidFill>
                  <a:srgbClr val="FF0000"/>
                </a:solidFill>
              </a:rPr>
              <a:t>3+</a:t>
            </a:r>
            <a:r>
              <a:rPr lang="es-ES" sz="2400" b="1" dirty="0">
                <a:solidFill>
                  <a:srgbClr val="FF0000"/>
                </a:solidFill>
              </a:rPr>
              <a:t>) + e</a:t>
            </a:r>
            <a:r>
              <a:rPr lang="es-ES" sz="2400" b="1" baseline="30000" dirty="0">
                <a:solidFill>
                  <a:srgbClr val="FF0000"/>
                </a:solidFill>
              </a:rPr>
              <a:t>-</a:t>
            </a:r>
            <a:r>
              <a:rPr lang="es-ES" sz="2400" b="1" dirty="0">
                <a:solidFill>
                  <a:srgbClr val="FF0000"/>
                </a:solidFill>
              </a:rPr>
              <a:t> →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b (Fe</a:t>
            </a:r>
            <a:r>
              <a:rPr lang="es-ES" sz="2400" b="1" baseline="30000" dirty="0">
                <a:solidFill>
                  <a:srgbClr val="FF0000"/>
                </a:solidFill>
              </a:rPr>
              <a:t>2+</a:t>
            </a:r>
            <a:r>
              <a:rPr lang="es-ES" sz="2400" b="1" dirty="0">
                <a:solidFill>
                  <a:srgbClr val="FF0000"/>
                </a:solidFill>
              </a:rPr>
              <a:t>)       + 0.075 V</a:t>
            </a:r>
          </a:p>
          <a:p>
            <a:r>
              <a:rPr lang="es-ES" sz="2400" b="1" dirty="0">
                <a:solidFill>
                  <a:srgbClr val="FF0000"/>
                </a:solidFill>
              </a:rPr>
              <a:t>    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c1 (Fe</a:t>
            </a:r>
            <a:r>
              <a:rPr lang="es-ES" sz="2400" b="1" baseline="30000" dirty="0">
                <a:solidFill>
                  <a:srgbClr val="FF0000"/>
                </a:solidFill>
              </a:rPr>
              <a:t>3+</a:t>
            </a:r>
            <a:r>
              <a:rPr lang="es-ES" sz="2400" b="1" dirty="0">
                <a:solidFill>
                  <a:srgbClr val="FF0000"/>
                </a:solidFill>
              </a:rPr>
              <a:t>) + e</a:t>
            </a:r>
            <a:r>
              <a:rPr lang="es-ES" sz="2400" b="1" baseline="30000" dirty="0">
                <a:solidFill>
                  <a:srgbClr val="FF0000"/>
                </a:solidFill>
              </a:rPr>
              <a:t>-</a:t>
            </a:r>
            <a:r>
              <a:rPr lang="es-ES" sz="2400" b="1" dirty="0">
                <a:solidFill>
                  <a:srgbClr val="FF0000"/>
                </a:solidFill>
              </a:rPr>
              <a:t> →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c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(Fe</a:t>
            </a:r>
            <a:r>
              <a:rPr lang="es-ES" sz="2400" b="1" baseline="30000" dirty="0">
                <a:solidFill>
                  <a:srgbClr val="FF0000"/>
                </a:solidFill>
              </a:rPr>
              <a:t>2+</a:t>
            </a:r>
            <a:r>
              <a:rPr lang="es-ES" sz="2400" b="1" dirty="0">
                <a:solidFill>
                  <a:srgbClr val="FF0000"/>
                </a:solidFill>
              </a:rPr>
              <a:t>)    + 0.22  V</a:t>
            </a:r>
          </a:p>
          <a:p>
            <a:r>
              <a:rPr lang="es-ES" sz="2400" b="1" dirty="0">
                <a:solidFill>
                  <a:srgbClr val="FF0000"/>
                </a:solidFill>
              </a:rPr>
              <a:t>    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c (Fe</a:t>
            </a:r>
            <a:r>
              <a:rPr lang="es-ES" sz="2400" b="1" baseline="30000" dirty="0">
                <a:solidFill>
                  <a:srgbClr val="FF0000"/>
                </a:solidFill>
              </a:rPr>
              <a:t>3+</a:t>
            </a:r>
            <a:r>
              <a:rPr lang="es-ES" sz="2400" b="1" dirty="0">
                <a:solidFill>
                  <a:srgbClr val="FF0000"/>
                </a:solidFill>
              </a:rPr>
              <a:t>) + e</a:t>
            </a:r>
            <a:r>
              <a:rPr lang="es-ES" sz="2400" b="1" baseline="30000" dirty="0">
                <a:solidFill>
                  <a:srgbClr val="FF0000"/>
                </a:solidFill>
              </a:rPr>
              <a:t>-</a:t>
            </a:r>
            <a:r>
              <a:rPr lang="es-ES" sz="2400" b="1" dirty="0">
                <a:solidFill>
                  <a:srgbClr val="FF0000"/>
                </a:solidFill>
              </a:rPr>
              <a:t> →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c (Fe</a:t>
            </a:r>
            <a:r>
              <a:rPr lang="es-ES" sz="2400" b="1" baseline="30000" dirty="0">
                <a:solidFill>
                  <a:srgbClr val="FF0000"/>
                </a:solidFill>
              </a:rPr>
              <a:t>2+</a:t>
            </a:r>
            <a:r>
              <a:rPr lang="es-ES" sz="2400" b="1" dirty="0">
                <a:solidFill>
                  <a:srgbClr val="FF0000"/>
                </a:solidFill>
              </a:rPr>
              <a:t>)       + 0.235 V</a:t>
            </a:r>
          </a:p>
          <a:p>
            <a:r>
              <a:rPr lang="es-ES" sz="2400" b="1" dirty="0">
                <a:solidFill>
                  <a:srgbClr val="FF0000"/>
                </a:solidFill>
              </a:rPr>
              <a:t>    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a (Fe</a:t>
            </a:r>
            <a:r>
              <a:rPr lang="es-ES" sz="2400" b="1" baseline="30000" dirty="0">
                <a:solidFill>
                  <a:srgbClr val="FF0000"/>
                </a:solidFill>
              </a:rPr>
              <a:t>3+</a:t>
            </a:r>
            <a:r>
              <a:rPr lang="es-ES" sz="2400" b="1" dirty="0">
                <a:solidFill>
                  <a:srgbClr val="FF0000"/>
                </a:solidFill>
              </a:rPr>
              <a:t>) + e- →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a (Fe</a:t>
            </a:r>
            <a:r>
              <a:rPr lang="es-ES" sz="2400" b="1" baseline="30000" dirty="0">
                <a:solidFill>
                  <a:srgbClr val="FF0000"/>
                </a:solidFill>
              </a:rPr>
              <a:t>2+</a:t>
            </a:r>
            <a:r>
              <a:rPr lang="es-ES" sz="2400" b="1" dirty="0">
                <a:solidFill>
                  <a:srgbClr val="FF0000"/>
                </a:solidFill>
              </a:rPr>
              <a:t>)       + 0.29  V</a:t>
            </a:r>
          </a:p>
          <a:p>
            <a:r>
              <a:rPr lang="es-ES" sz="2400" b="1" dirty="0">
                <a:solidFill>
                  <a:srgbClr val="FF0000"/>
                </a:solidFill>
              </a:rPr>
              <a:t>     Fe</a:t>
            </a:r>
            <a:r>
              <a:rPr lang="es-ES" sz="2400" b="1" baseline="30000" dirty="0">
                <a:solidFill>
                  <a:srgbClr val="FF0000"/>
                </a:solidFill>
              </a:rPr>
              <a:t>3+</a:t>
            </a:r>
            <a:r>
              <a:rPr lang="es-ES" sz="2400" b="1" dirty="0">
                <a:solidFill>
                  <a:srgbClr val="FF0000"/>
                </a:solidFill>
              </a:rPr>
              <a:t> + e- → Fe</a:t>
            </a:r>
            <a:r>
              <a:rPr lang="es-ES" sz="2400" b="1" baseline="30000" dirty="0">
                <a:solidFill>
                  <a:srgbClr val="FF0000"/>
                </a:solidFill>
              </a:rPr>
              <a:t>2+</a:t>
            </a:r>
            <a:r>
              <a:rPr lang="es-ES" sz="2400" b="1" dirty="0">
                <a:solidFill>
                  <a:srgbClr val="FF0000"/>
                </a:solidFill>
              </a:rPr>
              <a:t>                                                      </a:t>
            </a:r>
            <a:r>
              <a:rPr lang="es-ES" sz="2400" b="1" dirty="0" smtClean="0">
                <a:solidFill>
                  <a:srgbClr val="FF0000"/>
                </a:solidFill>
              </a:rPr>
              <a:t>     + </a:t>
            </a:r>
            <a:r>
              <a:rPr lang="es-ES" sz="2400" b="1" dirty="0">
                <a:solidFill>
                  <a:srgbClr val="FF0000"/>
                </a:solidFill>
              </a:rPr>
              <a:t>0.77  V</a:t>
            </a:r>
          </a:p>
          <a:p>
            <a:r>
              <a:rPr lang="es-ES" sz="2400" b="1" dirty="0"/>
              <a:t>     </a:t>
            </a:r>
            <a:r>
              <a:rPr lang="es-ES" sz="2400" b="1" dirty="0">
                <a:solidFill>
                  <a:srgbClr val="F42B0A"/>
                </a:solidFill>
              </a:rPr>
              <a:t>½ O</a:t>
            </a:r>
            <a:r>
              <a:rPr lang="es-ES" sz="2400" b="1" baseline="-25000" dirty="0">
                <a:solidFill>
                  <a:srgbClr val="F42B0A"/>
                </a:solidFill>
              </a:rPr>
              <a:t>2</a:t>
            </a:r>
            <a:r>
              <a:rPr lang="es-ES" sz="2400" b="1" dirty="0">
                <a:solidFill>
                  <a:srgbClr val="F42B0A"/>
                </a:solidFill>
              </a:rPr>
              <a:t> + 2 H</a:t>
            </a:r>
            <a:r>
              <a:rPr lang="es-ES" sz="2400" b="1" baseline="30000" dirty="0">
                <a:solidFill>
                  <a:srgbClr val="F42B0A"/>
                </a:solidFill>
              </a:rPr>
              <a:t>+</a:t>
            </a:r>
            <a:r>
              <a:rPr lang="es-ES" sz="2400" b="1" dirty="0">
                <a:solidFill>
                  <a:srgbClr val="F42B0A"/>
                </a:solidFill>
              </a:rPr>
              <a:t> + 2 e</a:t>
            </a:r>
            <a:r>
              <a:rPr lang="es-ES" sz="2400" b="1" baseline="30000" dirty="0">
                <a:solidFill>
                  <a:srgbClr val="F42B0A"/>
                </a:solidFill>
              </a:rPr>
              <a:t>-</a:t>
            </a:r>
            <a:r>
              <a:rPr lang="es-ES" sz="2400" b="1" dirty="0">
                <a:solidFill>
                  <a:srgbClr val="F42B0A"/>
                </a:solidFill>
              </a:rPr>
              <a:t> → H</a:t>
            </a:r>
            <a:r>
              <a:rPr lang="es-ES" sz="2400" b="1" baseline="-25000" dirty="0">
                <a:solidFill>
                  <a:srgbClr val="F42B0A"/>
                </a:solidFill>
              </a:rPr>
              <a:t>2</a:t>
            </a:r>
            <a:r>
              <a:rPr lang="es-ES" sz="2400" b="1" dirty="0">
                <a:solidFill>
                  <a:srgbClr val="F42B0A"/>
                </a:solidFill>
              </a:rPr>
              <a:t>O                                      </a:t>
            </a:r>
            <a:r>
              <a:rPr lang="es-ES" sz="2400" b="1" dirty="0" smtClean="0">
                <a:solidFill>
                  <a:srgbClr val="F42B0A"/>
                </a:solidFill>
              </a:rPr>
              <a:t>     </a:t>
            </a:r>
            <a:r>
              <a:rPr lang="es-ES" sz="2400" b="1" dirty="0">
                <a:solidFill>
                  <a:srgbClr val="F42B0A"/>
                </a:solidFill>
              </a:rPr>
              <a:t>+  0.82 V</a:t>
            </a:r>
          </a:p>
        </p:txBody>
      </p:sp>
      <p:sp>
        <p:nvSpPr>
          <p:cNvPr id="2" name="1 Flecha abajo"/>
          <p:cNvSpPr/>
          <p:nvPr/>
        </p:nvSpPr>
        <p:spPr>
          <a:xfrm>
            <a:off x="8766175" y="1916113"/>
            <a:ext cx="252413" cy="4537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500066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b="1" dirty="0" smtClean="0">
                <a:solidFill>
                  <a:srgbClr val="0000FF"/>
                </a:solidFill>
                <a:latin typeface="Comic Sans MS" pitchFamily="66" charset="0"/>
                <a:cs typeface="Arial" pitchFamily="34" charset="0"/>
              </a:rPr>
              <a:t>En los sistemas biológicos…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b="1" dirty="0" smtClean="0">
                <a:latin typeface="Comic Sans MS" pitchFamily="66" charset="0"/>
                <a:cs typeface="Arial" pitchFamily="34" charset="0"/>
              </a:rPr>
              <a:t>¿Que </a:t>
            </a:r>
            <a:r>
              <a:rPr lang="es-MX" b="1" dirty="0" smtClean="0"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  <a:t>enzimas</a:t>
            </a:r>
            <a:r>
              <a:rPr lang="es-MX" b="1" dirty="0" smtClean="0">
                <a:latin typeface="Comic Sans MS" pitchFamily="66" charset="0"/>
                <a:cs typeface="Arial" pitchFamily="34" charset="0"/>
              </a:rPr>
              <a:t> intervienen en los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b="1" dirty="0" smtClean="0">
                <a:latin typeface="Comic Sans MS" pitchFamily="66" charset="0"/>
                <a:cs typeface="Arial" pitchFamily="34" charset="0"/>
              </a:rPr>
              <a:t>procesos de oxido-reducción?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ENZIMAS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OXIDORREDUCTASAS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AR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A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CuadroTexto"/>
          <p:cNvSpPr txBox="1">
            <a:spLocks noChangeArrowheads="1"/>
          </p:cNvSpPr>
          <p:nvPr/>
        </p:nvSpPr>
        <p:spPr bwMode="auto">
          <a:xfrm>
            <a:off x="2484438" y="9080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AR">
              <a:latin typeface="Calibri" pitchFamily="34" charset="0"/>
            </a:endParaRPr>
          </a:p>
        </p:txBody>
      </p:sp>
      <p:pic>
        <p:nvPicPr>
          <p:cNvPr id="10243" name="Imagen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04813"/>
            <a:ext cx="188913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CuadroTexto"/>
          <p:cNvSpPr txBox="1"/>
          <p:nvPr/>
        </p:nvSpPr>
        <p:spPr>
          <a:xfrm>
            <a:off x="357158" y="657314"/>
            <a:ext cx="8208962" cy="698652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8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2800" b="1" dirty="0" smtClean="0">
                <a:solidFill>
                  <a:srgbClr val="C00000"/>
                </a:solidFill>
                <a:cs typeface="+mn-cs"/>
              </a:rPr>
              <a:t>OXIDORREDUCTASAS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8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 smtClean="0">
                <a:solidFill>
                  <a:srgbClr val="C00000"/>
                </a:solidFill>
                <a:cs typeface="+mn-cs"/>
              </a:rPr>
              <a:t>Catalizan reacciones de </a:t>
            </a:r>
            <a:r>
              <a:rPr lang="es-ES_tradnl" sz="2800" b="1" dirty="0" smtClean="0">
                <a:solidFill>
                  <a:srgbClr val="C00000"/>
                </a:solidFill>
                <a:cs typeface="+mn-cs"/>
              </a:rPr>
              <a:t>óxido- reducción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800" dirty="0" smtClean="0"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 err="1" smtClean="0">
                <a:cs typeface="+mn-cs"/>
              </a:rPr>
              <a:t>A</a:t>
            </a:r>
            <a:r>
              <a:rPr lang="es-ES_tradnl" sz="2800" baseline="-25000" dirty="0" err="1" smtClean="0">
                <a:solidFill>
                  <a:srgbClr val="0000FF"/>
                </a:solidFill>
                <a:cs typeface="+mn-cs"/>
              </a:rPr>
              <a:t>red</a:t>
            </a:r>
            <a:r>
              <a:rPr lang="es-ES_tradnl" sz="2800" dirty="0" smtClean="0">
                <a:solidFill>
                  <a:srgbClr val="0000FF"/>
                </a:solidFill>
                <a:cs typeface="+mn-cs"/>
              </a:rPr>
              <a:t> </a:t>
            </a:r>
            <a:r>
              <a:rPr lang="es-ES_tradnl" sz="2800" dirty="0" smtClean="0">
                <a:cs typeface="+mn-cs"/>
              </a:rPr>
              <a:t>+ B</a:t>
            </a:r>
            <a:r>
              <a:rPr lang="es-ES_tradnl" sz="2800" baseline="-25000" dirty="0" smtClean="0">
                <a:solidFill>
                  <a:srgbClr val="FF0000"/>
                </a:solidFill>
                <a:cs typeface="+mn-cs"/>
              </a:rPr>
              <a:t>ox</a:t>
            </a:r>
            <a:r>
              <a:rPr lang="es-ES_tradnl" sz="2800" baseline="-25000" dirty="0" smtClean="0">
                <a:cs typeface="+mn-cs"/>
              </a:rPr>
              <a:t>                               </a:t>
            </a:r>
            <a:r>
              <a:rPr lang="es-ES_tradnl" sz="2800" baseline="-25000" dirty="0" smtClean="0"/>
              <a:t> </a:t>
            </a:r>
            <a:r>
              <a:rPr lang="es-ES_tradnl" sz="2800" dirty="0" smtClean="0"/>
              <a:t>    </a:t>
            </a:r>
            <a:r>
              <a:rPr lang="es-ES_tradnl" sz="2800" baseline="-25000" dirty="0" smtClean="0">
                <a:cs typeface="+mn-cs"/>
              </a:rPr>
              <a:t>  </a:t>
            </a:r>
            <a:r>
              <a:rPr lang="es-ES_tradnl" sz="2800" dirty="0" err="1" smtClean="0">
                <a:cs typeface="+mn-cs"/>
              </a:rPr>
              <a:t>A</a:t>
            </a:r>
            <a:r>
              <a:rPr lang="es-ES_tradnl" sz="2800" baseline="-25000" dirty="0" err="1" smtClean="0">
                <a:solidFill>
                  <a:srgbClr val="FF0000"/>
                </a:solidFill>
                <a:cs typeface="+mn-cs"/>
              </a:rPr>
              <a:t>ox</a:t>
            </a:r>
            <a:r>
              <a:rPr lang="es-ES_tradnl" sz="2800" dirty="0" smtClean="0">
                <a:cs typeface="+mn-cs"/>
              </a:rPr>
              <a:t> + </a:t>
            </a:r>
            <a:r>
              <a:rPr lang="es-ES_tradnl" sz="2800" dirty="0" err="1" smtClean="0">
                <a:cs typeface="+mn-cs"/>
              </a:rPr>
              <a:t>B</a:t>
            </a:r>
            <a:r>
              <a:rPr lang="es-ES_tradnl" sz="2800" baseline="-25000" dirty="0" err="1" smtClean="0">
                <a:solidFill>
                  <a:srgbClr val="0000FF"/>
                </a:solidFill>
                <a:cs typeface="+mn-cs"/>
              </a:rPr>
              <a:t>red</a:t>
            </a:r>
            <a:endParaRPr lang="es-ES_tradnl" sz="2800" dirty="0" smtClean="0">
              <a:solidFill>
                <a:srgbClr val="0000FF"/>
              </a:solidFill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800" dirty="0" smtClean="0"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 smtClean="0">
                <a:cs typeface="+mn-cs"/>
              </a:rPr>
              <a:t>A : es el reductor o </a:t>
            </a:r>
            <a:r>
              <a:rPr lang="es-ES_tradnl" sz="2800" b="1" dirty="0" smtClean="0">
                <a:cs typeface="+mn-cs"/>
              </a:rPr>
              <a:t>dador</a:t>
            </a:r>
            <a:r>
              <a:rPr lang="es-ES_tradnl" sz="2800" dirty="0" smtClean="0">
                <a:cs typeface="+mn-cs"/>
              </a:rPr>
              <a:t> electrónico; en el curso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 smtClean="0">
                <a:cs typeface="+mn-cs"/>
              </a:rPr>
              <a:t>de la reacción </a:t>
            </a:r>
            <a:r>
              <a:rPr lang="es-ES_tradnl" sz="2800" b="1" dirty="0" smtClean="0">
                <a:cs typeface="+mn-cs"/>
              </a:rPr>
              <a:t>se oxida</a:t>
            </a:r>
            <a:r>
              <a:rPr lang="es-ES_tradnl" sz="2800" dirty="0" smtClean="0">
                <a:cs typeface="+mn-cs"/>
              </a:rPr>
              <a:t> (pierde electrones)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800" dirty="0" smtClean="0"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 smtClean="0">
                <a:cs typeface="+mn-cs"/>
              </a:rPr>
              <a:t>   B : es el oxidante o </a:t>
            </a:r>
            <a:r>
              <a:rPr lang="es-ES_tradnl" sz="2800" b="1" dirty="0" smtClean="0">
                <a:cs typeface="+mn-cs"/>
              </a:rPr>
              <a:t>aceptor</a:t>
            </a:r>
            <a:r>
              <a:rPr lang="es-ES_tradnl" sz="2800" dirty="0" smtClean="0">
                <a:cs typeface="+mn-cs"/>
              </a:rPr>
              <a:t> electrónico; en el curso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 smtClean="0">
                <a:cs typeface="+mn-cs"/>
              </a:rPr>
              <a:t>de la reacción </a:t>
            </a:r>
            <a:r>
              <a:rPr lang="es-ES_tradnl" sz="2800" b="1" dirty="0" smtClean="0">
                <a:cs typeface="+mn-cs"/>
              </a:rPr>
              <a:t>se reduce</a:t>
            </a:r>
            <a:r>
              <a:rPr lang="es-ES_tradnl" sz="2800" dirty="0" smtClean="0">
                <a:cs typeface="+mn-cs"/>
              </a:rPr>
              <a:t> (gana electrones)</a:t>
            </a:r>
            <a:endParaRPr lang="es-ES_tradnl" sz="28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 smtClean="0">
                <a:cs typeface="+mn-cs"/>
              </a:rPr>
              <a:t>En las reacciones redox, siempre tienen que estar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dirty="0" smtClean="0">
                <a:cs typeface="+mn-cs"/>
              </a:rPr>
              <a:t>presentes a la vez el aceptor y el dador electrónico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800" dirty="0" smtClean="0"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800" dirty="0">
              <a:cs typeface="+mn-cs"/>
            </a:endParaRPr>
          </a:p>
        </p:txBody>
      </p:sp>
      <p:sp>
        <p:nvSpPr>
          <p:cNvPr id="6" name="5 Flecha derecha"/>
          <p:cNvSpPr/>
          <p:nvPr/>
        </p:nvSpPr>
        <p:spPr>
          <a:xfrm>
            <a:off x="3714744" y="3071810"/>
            <a:ext cx="157163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Rectangle 21"/>
          <p:cNvSpPr txBox="1">
            <a:spLocks noChangeArrowheads="1"/>
          </p:cNvSpPr>
          <p:nvPr/>
        </p:nvSpPr>
        <p:spPr>
          <a:xfrm>
            <a:off x="571472" y="71414"/>
            <a:ext cx="8229600" cy="811196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¿Qué reacciones catalizan </a:t>
            </a:r>
            <a:br>
              <a:rPr kumimoji="0" lang="es-E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es-E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las </a:t>
            </a:r>
            <a:r>
              <a:rPr kumimoji="0" lang="es-ES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Oxidorreductasas</a:t>
            </a:r>
            <a:r>
              <a:rPr kumimoji="0" lang="es-E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es-ES" sz="2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lamula.pe/media/uploads/789d4548d685473cae57d136b537bf3a.jpg"/>
          <p:cNvPicPr>
            <a:picLocks noChangeAspect="1" noChangeArrowheads="1"/>
          </p:cNvPicPr>
          <p:nvPr/>
        </p:nvPicPr>
        <p:blipFill>
          <a:blip r:embed="rId2">
            <a:lum bright="59000" contrast="31000"/>
          </a:blip>
          <a:srcRect/>
          <a:stretch>
            <a:fillRect/>
          </a:stretch>
        </p:blipFill>
        <p:spPr bwMode="auto">
          <a:xfrm>
            <a:off x="0" y="617725"/>
            <a:ext cx="9144000" cy="5993547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214282" y="0"/>
            <a:ext cx="89297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LIC. </a:t>
            </a:r>
            <a:r>
              <a:rPr lang="es-ES_tradnl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CS. BIOLÓGICAS – PROF. BIOLOGÍA – LIC. BIOTECNOLOGÍA</a:t>
            </a: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_tradnl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_tradnl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QCA</a:t>
            </a: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BIOLÓGICA</a:t>
            </a:r>
            <a:endParaRPr lang="es-AR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57158" y="738356"/>
            <a:ext cx="807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PROGRAMA ANALITICO Y/O DE EXAMEN</a:t>
            </a:r>
          </a:p>
          <a:p>
            <a:pPr algn="ctr"/>
            <a:r>
              <a:rPr lang="es-A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s-A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A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es-A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3 CuadroTexto"/>
          <p:cNvSpPr txBox="1">
            <a:spLocks noChangeArrowheads="1"/>
          </p:cNvSpPr>
          <p:nvPr/>
        </p:nvSpPr>
        <p:spPr bwMode="auto">
          <a:xfrm>
            <a:off x="0" y="1214422"/>
            <a:ext cx="9072563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TEMA  2</a:t>
            </a:r>
            <a:r>
              <a:rPr lang="es-A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 </a:t>
            </a:r>
            <a:endParaRPr lang="es-AR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es-AR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A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Oxidaciones biológicas</a:t>
            </a:r>
          </a:p>
          <a:p>
            <a:r>
              <a:rPr lang="es-A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Transporte </a:t>
            </a:r>
            <a:r>
              <a:rPr lang="es-A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electrónico mitocondrial.</a:t>
            </a:r>
            <a:r>
              <a:rPr lang="es-AR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A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Cadena respiratoria, localización, </a:t>
            </a:r>
            <a:r>
              <a:rPr lang="es-A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s-A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omponentes.  Inhibidores del transporte electrónico. </a:t>
            </a:r>
            <a:r>
              <a:rPr lang="es-AR" b="1" dirty="0" err="1" smtClean="0">
                <a:latin typeface="Arial" pitchFamily="34" charset="0"/>
                <a:cs typeface="Arial" pitchFamily="34" charset="0"/>
              </a:rPr>
              <a:t>Fosforilación</a:t>
            </a:r>
            <a:r>
              <a:rPr lang="es-AR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AR" b="1" dirty="0" err="1" smtClean="0">
                <a:latin typeface="Arial" pitchFamily="34" charset="0"/>
                <a:cs typeface="Arial" pitchFamily="34" charset="0"/>
              </a:rPr>
              <a:t>oxidativa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, síntesis de ATP, mecanismo, hipótesis </a:t>
            </a:r>
            <a:r>
              <a:rPr lang="es-AR" dirty="0" err="1" smtClean="0">
                <a:latin typeface="Arial" pitchFamily="34" charset="0"/>
                <a:cs typeface="Arial" pitchFamily="34" charset="0"/>
              </a:rPr>
              <a:t>quimiosmótica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, balance energético, regulación. </a:t>
            </a:r>
            <a:r>
              <a:rPr lang="es-AR" dirty="0" err="1" smtClean="0">
                <a:latin typeface="Arial" pitchFamily="34" charset="0"/>
                <a:cs typeface="Arial" pitchFamily="34" charset="0"/>
              </a:rPr>
              <a:t>Translocasas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AR" dirty="0" err="1" smtClean="0">
                <a:latin typeface="Arial" pitchFamily="34" charset="0"/>
                <a:cs typeface="Arial" pitchFamily="34" charset="0"/>
              </a:rPr>
              <a:t>Desacoplantes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AR" dirty="0">
                <a:latin typeface="Arial" pitchFamily="34" charset="0"/>
                <a:cs typeface="Arial" pitchFamily="34" charset="0"/>
              </a:rPr>
              <a:t/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r>
              <a:rPr lang="es-AR" dirty="0" smtClean="0">
                <a:latin typeface="Arial" pitchFamily="34" charset="0"/>
                <a:cs typeface="Arial" pitchFamily="34" charset="0"/>
              </a:rPr>
              <a:t>Oxidasa </a:t>
            </a:r>
            <a:r>
              <a:rPr lang="es-AR" dirty="0">
                <a:latin typeface="Arial" pitchFamily="34" charset="0"/>
                <a:cs typeface="Arial" pitchFamily="34" charset="0"/>
              </a:rPr>
              <a:t>alternativa en vegetales. 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/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r>
              <a:rPr lang="es-AR" b="1" dirty="0">
                <a:latin typeface="Arial" pitchFamily="34" charset="0"/>
                <a:cs typeface="Arial" pitchFamily="34" charset="0"/>
              </a:rPr>
              <a:t>Transporte electrónico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cloroplástico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Fotofosforilación</a:t>
            </a:r>
            <a:r>
              <a:rPr lang="es-AR" b="1" dirty="0">
                <a:latin typeface="Arial" pitchFamily="34" charset="0"/>
                <a:cs typeface="Arial" pitchFamily="34" charset="0"/>
              </a:rPr>
              <a:t> y fotosíntesis.</a:t>
            </a:r>
            <a:r>
              <a:rPr lang="es-AR" dirty="0">
                <a:latin typeface="Arial" pitchFamily="34" charset="0"/>
                <a:cs typeface="Arial" pitchFamily="34" charset="0"/>
              </a:rPr>
              <a:t> Proceso en plantas superiores. Reacciones luminosas. Captación de la energía luminosa. Cloroplastos y pigmentos. Transporte electrónico cíclico y no cíclico. Síntesis de ATP por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fotofosforilación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>Similitudes entre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fosforilación</a:t>
            </a:r>
            <a:r>
              <a:rPr lang="es-AR" dirty="0">
                <a:latin typeface="Arial" pitchFamily="34" charset="0"/>
                <a:cs typeface="Arial" pitchFamily="34" charset="0"/>
              </a:rPr>
              <a:t>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oxidativa</a:t>
            </a:r>
            <a:r>
              <a:rPr lang="es-AR" dirty="0">
                <a:latin typeface="Arial" pitchFamily="34" charset="0"/>
                <a:cs typeface="Arial" pitchFamily="34" charset="0"/>
              </a:rPr>
              <a:t> y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fotofosforilación</a:t>
            </a:r>
            <a:r>
              <a:rPr lang="es-AR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>Concepto unificador de la teoría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quimiosmótica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>Otros organismos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fotosintetizadores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es-AR" dirty="0">
              <a:latin typeface="Arial" pitchFamily="34" charset="0"/>
              <a:cs typeface="Arial" pitchFamily="34" charset="0"/>
            </a:endParaRPr>
          </a:p>
          <a:p>
            <a:r>
              <a:rPr lang="es-AR" b="1" dirty="0">
                <a:latin typeface="Arial" pitchFamily="34" charset="0"/>
                <a:cs typeface="Arial" pitchFamily="34" charset="0"/>
              </a:rPr>
              <a:t>Sistema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microsomal</a:t>
            </a:r>
            <a:r>
              <a:rPr lang="es-AR" b="1" dirty="0">
                <a:latin typeface="Arial" pitchFamily="34" charset="0"/>
                <a:cs typeface="Arial" pitchFamily="34" charset="0"/>
              </a:rPr>
              <a:t> de transporte electrónico</a:t>
            </a:r>
            <a:r>
              <a:rPr lang="es-AR" dirty="0">
                <a:latin typeface="Arial" pitchFamily="34" charset="0"/>
                <a:cs typeface="Arial" pitchFamily="34" charset="0"/>
              </a:rPr>
              <a:t>. Formación de compuestos oxígeno-reactivo. Radicales libres. Sistemas de protección.</a:t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r>
              <a:rPr lang="es-AR" dirty="0">
                <a:latin typeface="Arial" pitchFamily="34" charset="0"/>
                <a:cs typeface="Arial" pitchFamily="34" charset="0"/>
              </a:rPr>
              <a:t/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endParaRPr lang="es-A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1" name="Rectangle 21"/>
          <p:cNvSpPr>
            <a:spLocks noGrp="1" noChangeArrowheads="1"/>
          </p:cNvSpPr>
          <p:nvPr>
            <p:ph type="title"/>
          </p:nvPr>
        </p:nvSpPr>
        <p:spPr>
          <a:xfrm>
            <a:off x="571472" y="285728"/>
            <a:ext cx="8229600" cy="811196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2800" b="1" i="1" dirty="0" smtClean="0">
                <a:latin typeface="Comic Sans MS" pitchFamily="66" charset="0"/>
              </a:rPr>
              <a:t>¿Qué reacciones catalizan </a:t>
            </a:r>
            <a:br>
              <a:rPr lang="es-ES" sz="2800" b="1" i="1" dirty="0" smtClean="0">
                <a:latin typeface="Comic Sans MS" pitchFamily="66" charset="0"/>
              </a:rPr>
            </a:br>
            <a:r>
              <a:rPr lang="es-ES" sz="2800" b="1" i="1" dirty="0" smtClean="0">
                <a:latin typeface="Comic Sans MS" pitchFamily="66" charset="0"/>
              </a:rPr>
              <a:t>las </a:t>
            </a:r>
            <a:r>
              <a:rPr lang="es-ES" sz="2800" b="1" i="1" dirty="0" err="1" smtClean="0">
                <a:latin typeface="Comic Sans MS" pitchFamily="66" charset="0"/>
              </a:rPr>
              <a:t>Oxidorreductasas</a:t>
            </a:r>
            <a:r>
              <a:rPr lang="es-ES" sz="2800" b="1" i="1" dirty="0" smtClean="0">
                <a:latin typeface="Comic Sans MS" pitchFamily="66" charset="0"/>
              </a:rPr>
              <a:t>?</a:t>
            </a:r>
            <a:endParaRPr lang="es-ES" sz="2800" b="1" i="1" dirty="0">
              <a:latin typeface="Comic Sans MS" pitchFamily="66" charset="0"/>
            </a:endParaRPr>
          </a:p>
        </p:txBody>
      </p:sp>
      <p:pic>
        <p:nvPicPr>
          <p:cNvPr id="71688" name="Picture 8" descr="T11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30000" contrast="46000"/>
          </a:blip>
          <a:srcRect l="36856" t="11795" r="22331" b="78061"/>
          <a:stretch>
            <a:fillRect/>
          </a:stretch>
        </p:blipFill>
        <p:spPr>
          <a:xfrm>
            <a:off x="1785918" y="3269226"/>
            <a:ext cx="5929354" cy="1307019"/>
          </a:xfrm>
          <a:noFill/>
        </p:spPr>
      </p:pic>
      <p:sp>
        <p:nvSpPr>
          <p:cNvPr id="71691" name="Text Box 11"/>
          <p:cNvSpPr txBox="1">
            <a:spLocks noChangeArrowheads="1"/>
          </p:cNvSpPr>
          <p:nvPr/>
        </p:nvSpPr>
        <p:spPr bwMode="auto">
          <a:xfrm>
            <a:off x="571472" y="1834210"/>
            <a:ext cx="55721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 smtClean="0">
                <a:solidFill>
                  <a:srgbClr val="C00000"/>
                </a:solidFill>
              </a:rPr>
              <a:t>Grupo 1- OXIDORREDUCTASAS</a:t>
            </a:r>
            <a:endParaRPr lang="es-ES" sz="2800" b="1" dirty="0">
              <a:solidFill>
                <a:srgbClr val="C00000"/>
              </a:solidFill>
            </a:endParaRPr>
          </a:p>
        </p:txBody>
      </p:sp>
      <p:sp>
        <p:nvSpPr>
          <p:cNvPr id="71694" name="Text Box 14"/>
          <p:cNvSpPr txBox="1">
            <a:spLocks noChangeArrowheads="1"/>
          </p:cNvSpPr>
          <p:nvPr/>
        </p:nvSpPr>
        <p:spPr bwMode="auto">
          <a:xfrm>
            <a:off x="2786050" y="2428868"/>
            <a:ext cx="4000528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i="1" dirty="0" smtClean="0"/>
              <a:t>Ejemplo</a:t>
            </a:r>
          </a:p>
          <a:p>
            <a:pPr algn="ctr">
              <a:spcBef>
                <a:spcPct val="50000"/>
              </a:spcBef>
            </a:pPr>
            <a:r>
              <a:rPr lang="es-ES" b="1" i="1" dirty="0" smtClean="0">
                <a:solidFill>
                  <a:srgbClr val="FF0000"/>
                </a:solidFill>
              </a:rPr>
              <a:t>Lactato </a:t>
            </a:r>
            <a:r>
              <a:rPr lang="es-ES" b="1" i="1" dirty="0">
                <a:solidFill>
                  <a:srgbClr val="FF0000"/>
                </a:solidFill>
              </a:rPr>
              <a:t>deshidrogenasa </a:t>
            </a:r>
            <a:r>
              <a:rPr lang="es-ES" b="1" i="1" dirty="0"/>
              <a:t>(EC 1.1.1.27)</a:t>
            </a:r>
          </a:p>
        </p:txBody>
      </p:sp>
      <p:sp>
        <p:nvSpPr>
          <p:cNvPr id="71707" name="Line 27"/>
          <p:cNvSpPr>
            <a:spLocks noChangeShapeType="1"/>
          </p:cNvSpPr>
          <p:nvPr/>
        </p:nvSpPr>
        <p:spPr bwMode="auto">
          <a:xfrm flipH="1" flipV="1">
            <a:off x="3143240" y="4143380"/>
            <a:ext cx="265176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" name="9 CuadroTexto"/>
          <p:cNvSpPr txBox="1"/>
          <p:nvPr/>
        </p:nvSpPr>
        <p:spPr>
          <a:xfrm>
            <a:off x="2786050" y="1357298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i="1" dirty="0" smtClean="0">
                <a:solidFill>
                  <a:srgbClr val="0000FF"/>
                </a:solidFill>
                <a:latin typeface="Comic Sans MS" pitchFamily="66" charset="0"/>
              </a:rPr>
              <a:t>Repasar de clases anteriores</a:t>
            </a:r>
            <a:endParaRPr lang="es-AR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357422" y="4500570"/>
            <a:ext cx="4873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smtClean="0"/>
              <a:t>Ac. </a:t>
            </a:r>
            <a:r>
              <a:rPr lang="es-ES" b="1" i="1" dirty="0" err="1" smtClean="0"/>
              <a:t>Pirúvico</a:t>
            </a:r>
            <a:r>
              <a:rPr lang="es-ES" b="1" i="1" dirty="0" smtClean="0"/>
              <a:t>			Ac. Láctico</a:t>
            </a:r>
            <a:endParaRPr lang="es-AR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1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1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1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1" grpId="0" animBg="1"/>
      <p:bldP spid="71691" grpId="0"/>
      <p:bldP spid="71691" grpId="1"/>
      <p:bldP spid="71694" grpId="0"/>
      <p:bldP spid="71694" grpId="1"/>
      <p:bldP spid="71707" grpId="0" animBg="1"/>
      <p:bldP spid="10" grpId="0"/>
      <p:bldP spid="8" grpId="0"/>
      <p:bldP spid="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206375" y="115888"/>
            <a:ext cx="8686800" cy="1646237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eaLnBrk="1" hangingPunct="1"/>
            <a:r>
              <a:rPr lang="es-ES" sz="2800" b="1" i="1" dirty="0" smtClean="0">
                <a:latin typeface="Comic Sans MS" pitchFamily="66" charset="0"/>
              </a:rPr>
              <a:t>¿ De qué formas se transfieren electrones </a:t>
            </a:r>
            <a:br>
              <a:rPr lang="es-ES" sz="2800" b="1" i="1" dirty="0" smtClean="0">
                <a:latin typeface="Comic Sans MS" pitchFamily="66" charset="0"/>
              </a:rPr>
            </a:br>
            <a:r>
              <a:rPr lang="es-ES" sz="2800" b="1" i="1" dirty="0" smtClean="0">
                <a:latin typeface="Comic Sans MS" pitchFamily="66" charset="0"/>
              </a:rPr>
              <a:t>en la célula </a:t>
            </a:r>
            <a:r>
              <a:rPr lang="es-ES" sz="3200" b="1" i="1" dirty="0" smtClean="0"/>
              <a:t>?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28596" y="2857496"/>
            <a:ext cx="8424863" cy="954087"/>
            <a:chOff x="158" y="1797"/>
            <a:chExt cx="5307" cy="601"/>
          </a:xfrm>
        </p:grpSpPr>
        <p:sp>
          <p:nvSpPr>
            <p:cNvPr id="11277" name="Text Box 6"/>
            <p:cNvSpPr txBox="1">
              <a:spLocks noChangeArrowheads="1"/>
            </p:cNvSpPr>
            <p:nvPr/>
          </p:nvSpPr>
          <p:spPr bwMode="auto">
            <a:xfrm>
              <a:off x="158" y="1797"/>
              <a:ext cx="5307" cy="60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800" b="1" dirty="0"/>
                <a:t>2.- </a:t>
              </a:r>
              <a:r>
                <a:rPr lang="es-ES" sz="2800" b="1" dirty="0">
                  <a:solidFill>
                    <a:srgbClr val="FFC000"/>
                  </a:solidFill>
                </a:rPr>
                <a:t>Transferencia de un átomo de hidrógeno </a:t>
              </a:r>
              <a:r>
                <a:rPr lang="es-ES" sz="2800" b="1" dirty="0" smtClean="0">
                  <a:solidFill>
                    <a:srgbClr val="FFC000"/>
                  </a:solidFill>
                </a:rPr>
                <a:t>(</a:t>
              </a:r>
              <a:r>
                <a:rPr lang="es-ES" sz="2800" b="1" dirty="0">
                  <a:solidFill>
                    <a:srgbClr val="FFC000"/>
                  </a:solidFill>
                </a:rPr>
                <a:t>H</a:t>
              </a:r>
              <a:r>
                <a:rPr lang="es-ES" sz="2800" b="1" baseline="30000" dirty="0">
                  <a:solidFill>
                    <a:srgbClr val="FFC000"/>
                  </a:solidFill>
                </a:rPr>
                <a:t>+</a:t>
              </a:r>
              <a:r>
                <a:rPr lang="es-ES" sz="2800" b="1" dirty="0">
                  <a:solidFill>
                    <a:srgbClr val="FFC000"/>
                  </a:solidFill>
                </a:rPr>
                <a:t>  + e</a:t>
              </a:r>
              <a:r>
                <a:rPr lang="es-ES" sz="2800" b="1" baseline="30000" dirty="0">
                  <a:solidFill>
                    <a:srgbClr val="FFC000"/>
                  </a:solidFill>
                </a:rPr>
                <a:t>-</a:t>
              </a:r>
              <a:r>
                <a:rPr lang="es-ES" sz="2800" b="1" dirty="0">
                  <a:solidFill>
                    <a:srgbClr val="FFC000"/>
                  </a:solidFill>
                </a:rPr>
                <a:t>): </a:t>
              </a:r>
              <a:r>
                <a:rPr lang="es-ES" sz="2800" b="1" dirty="0" smtClean="0"/>
                <a:t>			AH</a:t>
              </a:r>
              <a:r>
                <a:rPr lang="es-ES" sz="2800" b="1" baseline="-25000" dirty="0" smtClean="0"/>
                <a:t>2</a:t>
              </a:r>
              <a:r>
                <a:rPr lang="es-ES" sz="2800" b="1" dirty="0" smtClean="0"/>
                <a:t>  </a:t>
              </a:r>
              <a:r>
                <a:rPr lang="es-ES" sz="2800" b="1" dirty="0"/>
                <a:t>+ B                A  +  BH</a:t>
              </a:r>
              <a:r>
                <a:rPr lang="es-ES" sz="2800" b="1" baseline="-25000" dirty="0"/>
                <a:t>2</a:t>
              </a:r>
              <a:endParaRPr lang="es-ES" sz="2800" b="1" baseline="30000" dirty="0"/>
            </a:p>
          </p:txBody>
        </p:sp>
        <p:sp>
          <p:nvSpPr>
            <p:cNvPr id="11278" name="Line 11"/>
            <p:cNvSpPr>
              <a:spLocks noChangeShapeType="1"/>
            </p:cNvSpPr>
            <p:nvPr/>
          </p:nvSpPr>
          <p:spPr bwMode="auto">
            <a:xfrm>
              <a:off x="2183" y="2202"/>
              <a:ext cx="681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1279" name="Line 12"/>
            <p:cNvSpPr>
              <a:spLocks noChangeShapeType="1"/>
            </p:cNvSpPr>
            <p:nvPr/>
          </p:nvSpPr>
          <p:spPr bwMode="auto">
            <a:xfrm flipH="1">
              <a:off x="2183" y="2292"/>
              <a:ext cx="545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1268" name="Text Box 13"/>
          <p:cNvSpPr txBox="1">
            <a:spLocks noChangeArrowheads="1"/>
          </p:cNvSpPr>
          <p:nvPr/>
        </p:nvSpPr>
        <p:spPr bwMode="auto">
          <a:xfrm>
            <a:off x="357158" y="4188275"/>
            <a:ext cx="7489825" cy="116955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3.- </a:t>
            </a:r>
            <a:r>
              <a:rPr lang="es-ES" sz="2800" b="1" dirty="0">
                <a:solidFill>
                  <a:srgbClr val="FFC000"/>
                </a:solidFill>
              </a:rPr>
              <a:t>Transferencia de un ion Hidruro (:H</a:t>
            </a:r>
            <a:r>
              <a:rPr lang="es-ES" sz="2800" b="1" baseline="30000" dirty="0">
                <a:solidFill>
                  <a:srgbClr val="FFC000"/>
                </a:solidFill>
              </a:rPr>
              <a:t>-</a:t>
            </a:r>
            <a:r>
              <a:rPr lang="es-ES" sz="2800" b="1" dirty="0" smtClean="0">
                <a:solidFill>
                  <a:srgbClr val="FFC000"/>
                </a:solidFill>
              </a:rPr>
              <a:t>) </a:t>
            </a:r>
            <a:r>
              <a:rPr lang="es-ES" sz="2000" b="1" dirty="0" smtClean="0">
                <a:solidFill>
                  <a:srgbClr val="FFC000"/>
                </a:solidFill>
              </a:rPr>
              <a:t>porta 2 e-</a:t>
            </a:r>
            <a:endParaRPr lang="es-ES" sz="2000" b="1" dirty="0">
              <a:solidFill>
                <a:srgbClr val="FFC000"/>
              </a:solidFill>
            </a:endParaRPr>
          </a:p>
          <a:p>
            <a:pPr>
              <a:spcBef>
                <a:spcPct val="50000"/>
              </a:spcBef>
            </a:pPr>
            <a:r>
              <a:rPr lang="es-ES" sz="2800" b="1" dirty="0"/>
              <a:t>         AH</a:t>
            </a:r>
            <a:r>
              <a:rPr lang="es-ES" sz="2800" b="1" baseline="-25000" dirty="0"/>
              <a:t>2 </a:t>
            </a:r>
            <a:r>
              <a:rPr lang="es-ES" sz="2800" b="1" dirty="0"/>
              <a:t>+ NAD</a:t>
            </a:r>
            <a:r>
              <a:rPr lang="es-ES" sz="2800" b="1" baseline="30000" dirty="0"/>
              <a:t>+</a:t>
            </a:r>
            <a:r>
              <a:rPr lang="es-ES" sz="2800" b="1" dirty="0"/>
              <a:t> → A  + NADH + H</a:t>
            </a:r>
            <a:r>
              <a:rPr lang="es-ES" sz="2800" b="1" baseline="30000" dirty="0"/>
              <a:t>+</a:t>
            </a:r>
            <a:r>
              <a:rPr lang="es-ES" sz="2800" b="1" dirty="0"/>
              <a:t> 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15900" y="5589588"/>
            <a:ext cx="8820150" cy="946150"/>
            <a:chOff x="136" y="3521"/>
            <a:chExt cx="5556" cy="596"/>
          </a:xfrm>
        </p:grpSpPr>
        <p:sp>
          <p:nvSpPr>
            <p:cNvPr id="11275" name="Text Box 14"/>
            <p:cNvSpPr txBox="1">
              <a:spLocks noChangeArrowheads="1"/>
            </p:cNvSpPr>
            <p:nvPr/>
          </p:nvSpPr>
          <p:spPr bwMode="auto">
            <a:xfrm>
              <a:off x="136" y="3521"/>
              <a:ext cx="5556" cy="59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800" b="1" dirty="0"/>
                <a:t>4.- </a:t>
              </a:r>
              <a:r>
                <a:rPr lang="es-ES" sz="2800" b="1" dirty="0">
                  <a:solidFill>
                    <a:srgbClr val="FFC000"/>
                  </a:solidFill>
                </a:rPr>
                <a:t>Transferencia de e</a:t>
              </a:r>
              <a:r>
                <a:rPr lang="es-ES" sz="2800" b="1" baseline="30000" dirty="0">
                  <a:solidFill>
                    <a:srgbClr val="FFC000"/>
                  </a:solidFill>
                </a:rPr>
                <a:t>-</a:t>
              </a:r>
              <a:r>
                <a:rPr lang="es-ES" sz="2800" b="1" dirty="0">
                  <a:solidFill>
                    <a:srgbClr val="FFC000"/>
                  </a:solidFill>
                </a:rPr>
                <a:t> desde un reductor orgánico al oxígeno: </a:t>
              </a:r>
              <a:r>
                <a:rPr lang="es-ES" sz="2800" b="1" dirty="0"/>
                <a:t>     R-CH</a:t>
              </a:r>
              <a:r>
                <a:rPr lang="es-ES" sz="2800" b="1" baseline="-25000" dirty="0"/>
                <a:t>3</a:t>
              </a:r>
              <a:r>
                <a:rPr lang="es-ES" sz="2800" b="1" dirty="0"/>
                <a:t>  +  ½ O</a:t>
              </a:r>
              <a:r>
                <a:rPr lang="es-ES" sz="2800" b="1" baseline="-25000" dirty="0"/>
                <a:t>2</a:t>
              </a:r>
              <a:r>
                <a:rPr lang="es-ES" sz="2800" b="1" dirty="0"/>
                <a:t>        RCH</a:t>
              </a:r>
              <a:r>
                <a:rPr lang="es-ES" sz="2800" b="1" baseline="-25000" dirty="0"/>
                <a:t>2</a:t>
              </a:r>
              <a:r>
                <a:rPr lang="es-ES" sz="2800" b="1" dirty="0"/>
                <a:t>-OH</a:t>
              </a:r>
            </a:p>
          </p:txBody>
        </p:sp>
        <p:sp>
          <p:nvSpPr>
            <p:cNvPr id="11276" name="Line 15"/>
            <p:cNvSpPr>
              <a:spLocks noChangeShapeType="1"/>
            </p:cNvSpPr>
            <p:nvPr/>
          </p:nvSpPr>
          <p:spPr bwMode="auto">
            <a:xfrm>
              <a:off x="2610" y="3974"/>
              <a:ext cx="318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r>
                <a:rPr lang="es-ES_tradnl" dirty="0" smtClean="0"/>
                <a:t>                                                                                                                                                                     </a:t>
              </a:r>
              <a:endParaRPr lang="es-AR" dirty="0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57158" y="2071678"/>
            <a:ext cx="8569325" cy="519112"/>
            <a:chOff x="0" y="1344"/>
            <a:chExt cx="5398" cy="327"/>
          </a:xfrm>
        </p:grpSpPr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0" y="1344"/>
              <a:ext cx="5398" cy="327"/>
              <a:chOff x="113" y="1344"/>
              <a:chExt cx="4808" cy="295"/>
            </a:xfrm>
          </p:grpSpPr>
          <p:sp>
            <p:nvSpPr>
              <p:cNvPr id="11273" name="Text Box 9"/>
              <p:cNvSpPr txBox="1">
                <a:spLocks noChangeArrowheads="1"/>
              </p:cNvSpPr>
              <p:nvPr/>
            </p:nvSpPr>
            <p:spPr bwMode="auto">
              <a:xfrm>
                <a:off x="113" y="1344"/>
                <a:ext cx="4808" cy="295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800" b="1" dirty="0"/>
                  <a:t>  1.- </a:t>
                </a:r>
                <a:r>
                  <a:rPr lang="es-ES" sz="2800" b="1" dirty="0">
                    <a:solidFill>
                      <a:srgbClr val="FFC000"/>
                    </a:solidFill>
                  </a:rPr>
                  <a:t>Transferencia de 1 e</a:t>
                </a:r>
                <a:r>
                  <a:rPr lang="es-ES" sz="2800" b="1" baseline="30000" dirty="0">
                    <a:solidFill>
                      <a:srgbClr val="FFC000"/>
                    </a:solidFill>
                  </a:rPr>
                  <a:t>-</a:t>
                </a:r>
                <a:r>
                  <a:rPr lang="es-ES" sz="2800" b="1" dirty="0"/>
                  <a:t>:  Fe +++	           Fe++</a:t>
                </a:r>
              </a:p>
            </p:txBody>
          </p:sp>
          <p:sp>
            <p:nvSpPr>
              <p:cNvPr id="11274" name="Line 10"/>
              <p:cNvSpPr>
                <a:spLocks noChangeShapeType="1"/>
              </p:cNvSpPr>
              <p:nvPr/>
            </p:nvSpPr>
            <p:spPr bwMode="auto">
              <a:xfrm>
                <a:off x="3119" y="1525"/>
                <a:ext cx="363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11272" name="Line 19"/>
            <p:cNvSpPr>
              <a:spLocks noChangeShapeType="1"/>
            </p:cNvSpPr>
            <p:nvPr/>
          </p:nvSpPr>
          <p:spPr bwMode="auto">
            <a:xfrm flipH="1">
              <a:off x="3420" y="1434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511288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txBody>
          <a:bodyPr>
            <a:normAutofit fontScale="90000"/>
          </a:bodyPr>
          <a:lstStyle/>
          <a:p>
            <a:r>
              <a:rPr lang="es-ES" sz="2700" b="1" i="1" dirty="0" smtClean="0"/>
              <a:t/>
            </a:r>
            <a:br>
              <a:rPr lang="es-ES" sz="2700" b="1" i="1" dirty="0" smtClean="0"/>
            </a:br>
            <a:r>
              <a:rPr lang="es-ES" sz="2700" b="1" i="1" dirty="0" smtClean="0"/>
              <a:t/>
            </a:r>
            <a:br>
              <a:rPr lang="es-ES" sz="2700" b="1" i="1" dirty="0" smtClean="0"/>
            </a:br>
            <a:r>
              <a:rPr lang="es-ES" sz="2700" b="1" i="1" dirty="0" smtClean="0"/>
              <a:t> </a:t>
            </a:r>
            <a:r>
              <a:rPr lang="es-ES" sz="2200" b="1" dirty="0" smtClean="0"/>
              <a:t>Gran parte de los </a:t>
            </a:r>
            <a:r>
              <a:rPr lang="es-ES" sz="2200" b="1" dirty="0" smtClean="0">
                <a:solidFill>
                  <a:srgbClr val="C00000"/>
                </a:solidFill>
              </a:rPr>
              <a:t>sustratos oxidados </a:t>
            </a:r>
            <a:r>
              <a:rPr lang="es-ES" sz="2200" b="1" dirty="0" smtClean="0"/>
              <a:t>en las células</a:t>
            </a:r>
            <a:br>
              <a:rPr lang="es-ES" sz="2200" b="1" dirty="0" smtClean="0"/>
            </a:br>
            <a:r>
              <a:rPr lang="es-ES" sz="2200" b="1" dirty="0" smtClean="0"/>
              <a:t> sufren </a:t>
            </a:r>
            <a:r>
              <a:rPr lang="es-ES" sz="2200" b="1" dirty="0" err="1" smtClean="0">
                <a:solidFill>
                  <a:srgbClr val="C00000"/>
                </a:solidFill>
              </a:rPr>
              <a:t>deshidrogenación</a:t>
            </a:r>
            <a:r>
              <a:rPr lang="es-ES" sz="2200" b="1" dirty="0" smtClean="0">
                <a:solidFill>
                  <a:srgbClr val="C00000"/>
                </a:solidFill>
              </a:rPr>
              <a:t> </a:t>
            </a:r>
            <a:r>
              <a:rPr lang="es-ES" sz="2700" b="1" dirty="0" smtClean="0">
                <a:solidFill>
                  <a:srgbClr val="C00000"/>
                </a:solidFill>
              </a:rPr>
              <a:t/>
            </a:r>
            <a:br>
              <a:rPr lang="es-ES" sz="2700" b="1" dirty="0" smtClean="0">
                <a:solidFill>
                  <a:srgbClr val="C00000"/>
                </a:solidFill>
              </a:rPr>
            </a:br>
            <a:r>
              <a:rPr lang="es-ES" sz="2700" b="1" dirty="0" smtClean="0">
                <a:solidFill>
                  <a:srgbClr val="0000FF"/>
                </a:solidFill>
                <a:latin typeface="Comic Sans MS" pitchFamily="66" charset="0"/>
              </a:rPr>
              <a:t>¿Qué enzimas catalizan las reacciones de </a:t>
            </a:r>
            <a:r>
              <a:rPr lang="es-ES" sz="2700" b="1" dirty="0" err="1" smtClean="0">
                <a:solidFill>
                  <a:srgbClr val="0000FF"/>
                </a:solidFill>
                <a:latin typeface="Comic Sans MS" pitchFamily="66" charset="0"/>
              </a:rPr>
              <a:t>deshidrogenación</a:t>
            </a:r>
            <a:r>
              <a:rPr lang="es-ES" sz="2700" b="1" dirty="0" smtClean="0">
                <a:solidFill>
                  <a:srgbClr val="0000FF"/>
                </a:solidFill>
                <a:latin typeface="Comic Sans MS" pitchFamily="66" charset="0"/>
              </a:rPr>
              <a:t>?</a:t>
            </a:r>
            <a:r>
              <a:rPr lang="es-ES" sz="2400" b="1" dirty="0" smtClean="0">
                <a:solidFill>
                  <a:srgbClr val="C00000"/>
                </a:solidFill>
              </a:rPr>
              <a:t/>
            </a:r>
            <a:br>
              <a:rPr lang="es-ES" sz="2400" b="1" dirty="0" smtClean="0">
                <a:solidFill>
                  <a:srgbClr val="C00000"/>
                </a:solidFill>
              </a:rPr>
            </a:br>
            <a:r>
              <a:rPr lang="es-ES" sz="3600" b="1" dirty="0" smtClean="0">
                <a:solidFill>
                  <a:srgbClr val="C00000"/>
                </a:solidFill>
              </a:rPr>
              <a:t>DESHIDROGENASAS</a:t>
            </a:r>
            <a:r>
              <a:rPr lang="es-ES" sz="3600" b="1" dirty="0" smtClean="0"/>
              <a:t> </a:t>
            </a:r>
            <a:r>
              <a:rPr lang="es-ES" sz="2800" b="1" i="1" dirty="0" smtClean="0"/>
              <a:t>(OXIDORREDUCTASAS)</a:t>
            </a:r>
            <a:r>
              <a:rPr lang="es-ES" sz="2700" b="1" dirty="0" smtClean="0">
                <a:solidFill>
                  <a:srgbClr val="C00000"/>
                </a:solidFill>
              </a:rPr>
              <a:t/>
            </a:r>
            <a:br>
              <a:rPr lang="es-ES" sz="2700" b="1" dirty="0" smtClean="0">
                <a:solidFill>
                  <a:srgbClr val="C00000"/>
                </a:solidFill>
              </a:rPr>
            </a:br>
            <a:endParaRPr lang="es-ES" sz="3200" b="1" i="1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1928802"/>
            <a:ext cx="8291513" cy="5168914"/>
          </a:xfrm>
          <a:noFill/>
          <a:ln>
            <a:noFill/>
          </a:ln>
        </p:spPr>
        <p:txBody>
          <a:bodyPr/>
          <a:lstStyle/>
          <a:p>
            <a:pPr eaLnBrk="1" hangingPunct="1">
              <a:buFontTx/>
              <a:buNone/>
            </a:pPr>
            <a:endParaRPr lang="es-ES" sz="2000" b="1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es-ES" sz="2800" b="1" i="1" dirty="0" smtClean="0">
                <a:solidFill>
                  <a:srgbClr val="C00000"/>
                </a:solidFill>
              </a:rPr>
              <a:t>Deshidrogenasas ligadas a NAD ó </a:t>
            </a:r>
            <a:r>
              <a:rPr lang="es-ES" sz="2800" b="1" i="1" dirty="0" err="1" smtClean="0">
                <a:solidFill>
                  <a:srgbClr val="C00000"/>
                </a:solidFill>
              </a:rPr>
              <a:t>nicotinamídicas</a:t>
            </a:r>
            <a:endParaRPr lang="es-ES" sz="2800" b="1" i="1" dirty="0" smtClean="0">
              <a:solidFill>
                <a:srgbClr val="C00000"/>
              </a:solidFill>
            </a:endParaRPr>
          </a:p>
          <a:p>
            <a:pPr eaLnBrk="1" hangingPunct="1"/>
            <a:endParaRPr lang="es-ES_tradnl" sz="2800" b="1" i="1" dirty="0" smtClean="0"/>
          </a:p>
          <a:p>
            <a:pPr>
              <a:buNone/>
            </a:pPr>
            <a:r>
              <a:rPr lang="es-ES_tradnl" sz="2000" b="1" i="1" dirty="0" smtClean="0"/>
              <a:t>	(en la matriz mitocondrial)		</a:t>
            </a:r>
            <a:r>
              <a:rPr lang="es-ES_tradnl" sz="2000" b="1" dirty="0" smtClean="0"/>
              <a:t> </a:t>
            </a:r>
            <a:r>
              <a:rPr lang="es-ES_tradnl" sz="2000" b="1" dirty="0" err="1" smtClean="0">
                <a:solidFill>
                  <a:srgbClr val="FF0000"/>
                </a:solidFill>
              </a:rPr>
              <a:t>E´</a:t>
            </a:r>
            <a:r>
              <a:rPr lang="es-ES_tradnl" sz="2000" b="1" baseline="-25000" dirty="0" err="1" smtClean="0">
                <a:solidFill>
                  <a:srgbClr val="FF0000"/>
                </a:solidFill>
              </a:rPr>
              <a:t>o</a:t>
            </a:r>
            <a:r>
              <a:rPr lang="es-ES" sz="2000" b="1" dirty="0" smtClean="0">
                <a:solidFill>
                  <a:srgbClr val="FF0000"/>
                </a:solidFill>
              </a:rPr>
              <a:t> -0.32 V</a:t>
            </a:r>
            <a:endParaRPr lang="es-ES_tradnl" sz="20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s-ES_tradnl" sz="2000" b="1" i="1" dirty="0" smtClean="0"/>
          </a:p>
          <a:p>
            <a:pPr eaLnBrk="1" hangingPunct="1"/>
            <a:r>
              <a:rPr lang="es-ES" sz="2800" b="1" i="1" dirty="0" smtClean="0">
                <a:solidFill>
                  <a:srgbClr val="C00000"/>
                </a:solidFill>
              </a:rPr>
              <a:t>Deshidrogenasas ligadas a FAD ó </a:t>
            </a:r>
            <a:r>
              <a:rPr lang="es-ES" sz="2800" b="1" i="1" dirty="0" err="1" smtClean="0">
                <a:solidFill>
                  <a:srgbClr val="C00000"/>
                </a:solidFill>
              </a:rPr>
              <a:t>flavínicas</a:t>
            </a:r>
            <a:endParaRPr lang="es-ES" sz="2800" b="1" i="1" dirty="0" smtClean="0">
              <a:solidFill>
                <a:srgbClr val="C00000"/>
              </a:solidFill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071538" y="2714620"/>
            <a:ext cx="64087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AH</a:t>
            </a:r>
            <a:r>
              <a:rPr lang="es-ES" sz="2800" b="1" baseline="-25000" dirty="0"/>
              <a:t>2</a:t>
            </a:r>
            <a:r>
              <a:rPr lang="es-ES" sz="2800" b="1" dirty="0"/>
              <a:t>  +  </a:t>
            </a:r>
            <a:r>
              <a:rPr lang="es-ES" sz="2800" b="1" dirty="0">
                <a:solidFill>
                  <a:srgbClr val="FF0000"/>
                </a:solidFill>
              </a:rPr>
              <a:t>NAD</a:t>
            </a:r>
            <a:r>
              <a:rPr lang="es-ES" sz="2800" b="1" baseline="30000" dirty="0">
                <a:solidFill>
                  <a:srgbClr val="FF0000"/>
                </a:solidFill>
              </a:rPr>
              <a:t>+</a:t>
            </a:r>
            <a:r>
              <a:rPr lang="es-ES" sz="2800" b="1" dirty="0"/>
              <a:t>    </a:t>
            </a:r>
            <a:r>
              <a:rPr lang="es-ES" sz="2800" b="1" dirty="0" smtClean="0"/>
              <a:t>                </a:t>
            </a:r>
            <a:r>
              <a:rPr lang="es-ES" sz="2800" b="1" dirty="0"/>
              <a:t>A  +  </a:t>
            </a:r>
            <a:r>
              <a:rPr lang="es-ES" sz="2800" b="1" dirty="0">
                <a:solidFill>
                  <a:srgbClr val="FF0000"/>
                </a:solidFill>
              </a:rPr>
              <a:t>NADH  + H</a:t>
            </a:r>
            <a:r>
              <a:rPr lang="es-ES" sz="2800" b="1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3643306" y="2928934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9462" name="Rectangle 10"/>
          <p:cNvSpPr>
            <a:spLocks noChangeArrowheads="1"/>
          </p:cNvSpPr>
          <p:nvPr/>
        </p:nvSpPr>
        <p:spPr bwMode="auto">
          <a:xfrm>
            <a:off x="725515" y="4857760"/>
            <a:ext cx="7704137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AH</a:t>
            </a:r>
            <a:r>
              <a:rPr lang="es-ES" sz="2800" b="1" baseline="-25000" dirty="0"/>
              <a:t>2</a:t>
            </a:r>
            <a:r>
              <a:rPr lang="es-ES" sz="2800" b="1" dirty="0"/>
              <a:t>  + </a:t>
            </a:r>
            <a:r>
              <a:rPr lang="es-ES" sz="2800" b="1" dirty="0">
                <a:solidFill>
                  <a:srgbClr val="FF0000"/>
                </a:solidFill>
              </a:rPr>
              <a:t>FAD (FMN)</a:t>
            </a:r>
            <a:r>
              <a:rPr lang="es-ES" sz="2800" b="1" dirty="0"/>
              <a:t>      </a:t>
            </a:r>
            <a:r>
              <a:rPr lang="es-ES" sz="2800" b="1" dirty="0" smtClean="0"/>
              <a:t>          </a:t>
            </a:r>
            <a:r>
              <a:rPr lang="es-ES" sz="2800" b="1" dirty="0"/>
              <a:t>A  +  </a:t>
            </a:r>
            <a:r>
              <a:rPr lang="es-ES" sz="2800" b="1" dirty="0">
                <a:solidFill>
                  <a:srgbClr val="FF0000"/>
                </a:solidFill>
              </a:rPr>
              <a:t>FADH</a:t>
            </a:r>
            <a:r>
              <a:rPr lang="es-ES" sz="2800" b="1" baseline="-25000" dirty="0">
                <a:solidFill>
                  <a:srgbClr val="FF0000"/>
                </a:solidFill>
              </a:rPr>
              <a:t>2 </a:t>
            </a:r>
            <a:r>
              <a:rPr lang="es-ES" sz="2800" b="1" dirty="0">
                <a:solidFill>
                  <a:srgbClr val="FF0000"/>
                </a:solidFill>
              </a:rPr>
              <a:t>(FMNH</a:t>
            </a:r>
            <a:r>
              <a:rPr lang="es-ES" sz="2800" b="1" baseline="-25000" dirty="0">
                <a:solidFill>
                  <a:srgbClr val="FF0000"/>
                </a:solidFill>
              </a:rPr>
              <a:t>2</a:t>
            </a:r>
            <a:r>
              <a:rPr lang="es-ES" sz="2800" b="1" dirty="0" smtClean="0">
                <a:solidFill>
                  <a:srgbClr val="FF0000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s-ES" sz="2800" b="1" baseline="-25000" dirty="0" smtClean="0"/>
              <a:t>					</a:t>
            </a:r>
            <a:r>
              <a:rPr lang="es-ES_tradnl" sz="2800" b="1" dirty="0" smtClean="0"/>
              <a:t> </a:t>
            </a:r>
            <a:r>
              <a:rPr lang="es-ES_tradnl" sz="2000" b="1" dirty="0" err="1" smtClean="0">
                <a:solidFill>
                  <a:srgbClr val="FF0000"/>
                </a:solidFill>
              </a:rPr>
              <a:t>E´</a:t>
            </a:r>
            <a:r>
              <a:rPr lang="es-ES_tradnl" sz="2000" b="1" baseline="-25000" dirty="0" err="1" smtClean="0">
                <a:solidFill>
                  <a:srgbClr val="FF0000"/>
                </a:solidFill>
              </a:rPr>
              <a:t>o</a:t>
            </a:r>
            <a:r>
              <a:rPr lang="es-ES" sz="2000" b="1" dirty="0" smtClean="0">
                <a:solidFill>
                  <a:srgbClr val="FF0000"/>
                </a:solidFill>
              </a:rPr>
              <a:t> </a:t>
            </a:r>
            <a:r>
              <a:rPr lang="es-AR" sz="2000" b="1" dirty="0" smtClean="0">
                <a:solidFill>
                  <a:srgbClr val="F42B0A"/>
                </a:solidFill>
              </a:rPr>
              <a:t> -0.22 V</a:t>
            </a:r>
          </a:p>
          <a:p>
            <a:pPr>
              <a:spcBef>
                <a:spcPct val="50000"/>
              </a:spcBef>
            </a:pPr>
            <a:r>
              <a:rPr lang="es-ES" sz="2000" b="1" dirty="0" smtClean="0">
                <a:solidFill>
                  <a:srgbClr val="F42B0A"/>
                </a:solidFill>
              </a:rPr>
              <a:t>	</a:t>
            </a:r>
            <a:r>
              <a:rPr lang="es-ES" sz="2400" b="1" dirty="0" smtClean="0">
                <a:solidFill>
                  <a:srgbClr val="F42B0A"/>
                </a:solidFill>
              </a:rPr>
              <a:t>½ O</a:t>
            </a:r>
            <a:r>
              <a:rPr lang="es-ES" sz="2400" b="1" baseline="-25000" dirty="0" smtClean="0">
                <a:solidFill>
                  <a:srgbClr val="F42B0A"/>
                </a:solidFill>
              </a:rPr>
              <a:t>2</a:t>
            </a:r>
            <a:r>
              <a:rPr lang="es-ES" sz="2400" b="1" dirty="0" smtClean="0">
                <a:solidFill>
                  <a:srgbClr val="F42B0A"/>
                </a:solidFill>
              </a:rPr>
              <a:t> + 2 H</a:t>
            </a:r>
            <a:r>
              <a:rPr lang="es-ES" sz="2400" b="1" baseline="30000" dirty="0" smtClean="0">
                <a:solidFill>
                  <a:srgbClr val="F42B0A"/>
                </a:solidFill>
              </a:rPr>
              <a:t>+</a:t>
            </a:r>
            <a:r>
              <a:rPr lang="es-ES" sz="2400" b="1" dirty="0" smtClean="0">
                <a:solidFill>
                  <a:srgbClr val="F42B0A"/>
                </a:solidFill>
              </a:rPr>
              <a:t> + 2 e</a:t>
            </a:r>
            <a:r>
              <a:rPr lang="es-ES" sz="2400" b="1" baseline="30000" dirty="0" smtClean="0">
                <a:solidFill>
                  <a:srgbClr val="F42B0A"/>
                </a:solidFill>
              </a:rPr>
              <a:t>-</a:t>
            </a:r>
            <a:r>
              <a:rPr lang="es-ES" sz="2400" b="1" dirty="0" smtClean="0">
                <a:solidFill>
                  <a:srgbClr val="F42B0A"/>
                </a:solidFill>
              </a:rPr>
              <a:t> → H</a:t>
            </a:r>
            <a:r>
              <a:rPr lang="es-ES" sz="2400" b="1" baseline="-25000" dirty="0" smtClean="0">
                <a:solidFill>
                  <a:srgbClr val="F42B0A"/>
                </a:solidFill>
              </a:rPr>
              <a:t>2</a:t>
            </a:r>
            <a:r>
              <a:rPr lang="es-ES" sz="2400" b="1" dirty="0" smtClean="0">
                <a:solidFill>
                  <a:srgbClr val="F42B0A"/>
                </a:solidFill>
              </a:rPr>
              <a:t>O	 </a:t>
            </a:r>
            <a:r>
              <a:rPr lang="es-ES_tradnl" sz="2400" b="1" dirty="0" err="1" smtClean="0">
                <a:solidFill>
                  <a:srgbClr val="FF0000"/>
                </a:solidFill>
              </a:rPr>
              <a:t>E´</a:t>
            </a:r>
            <a:r>
              <a:rPr lang="es-ES_tradnl" sz="2400" b="1" baseline="-25000" dirty="0" err="1" smtClean="0">
                <a:solidFill>
                  <a:srgbClr val="FF0000"/>
                </a:solidFill>
              </a:rPr>
              <a:t>o</a:t>
            </a:r>
            <a:r>
              <a:rPr lang="es-ES" sz="2400" b="1" dirty="0" smtClean="0">
                <a:solidFill>
                  <a:srgbClr val="F42B0A"/>
                </a:solidFill>
              </a:rPr>
              <a:t> +  0.82 V</a:t>
            </a:r>
            <a:endParaRPr lang="es-ES" sz="2400" b="1" baseline="-25000" dirty="0"/>
          </a:p>
        </p:txBody>
      </p:sp>
      <p:sp>
        <p:nvSpPr>
          <p:cNvPr id="19463" name="Line 11"/>
          <p:cNvSpPr>
            <a:spLocks noChangeShapeType="1"/>
          </p:cNvSpPr>
          <p:nvPr/>
        </p:nvSpPr>
        <p:spPr bwMode="auto">
          <a:xfrm>
            <a:off x="3714744" y="5143512"/>
            <a:ext cx="719137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9464" name="Oval 12"/>
          <p:cNvSpPr>
            <a:spLocks noChangeArrowheads="1"/>
          </p:cNvSpPr>
          <p:nvPr/>
        </p:nvSpPr>
        <p:spPr bwMode="auto">
          <a:xfrm>
            <a:off x="7775606" y="5072074"/>
            <a:ext cx="1296988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F42B0A"/>
                </a:solidFill>
              </a:rPr>
              <a:t>e- + H</a:t>
            </a:r>
            <a:r>
              <a:rPr lang="es-ES" sz="2400" b="1" baseline="30000">
                <a:solidFill>
                  <a:srgbClr val="F42B0A"/>
                </a:solidFill>
              </a:rPr>
              <a:t>+</a:t>
            </a:r>
          </a:p>
          <a:p>
            <a:pPr algn="ctr"/>
            <a:endParaRPr lang="es-ES" sz="2400"/>
          </a:p>
        </p:txBody>
      </p:sp>
      <p:sp>
        <p:nvSpPr>
          <p:cNvPr id="19465" name="Oval 14"/>
          <p:cNvSpPr>
            <a:spLocks noChangeArrowheads="1"/>
          </p:cNvSpPr>
          <p:nvPr/>
        </p:nvSpPr>
        <p:spPr bwMode="auto">
          <a:xfrm>
            <a:off x="7143768" y="2849566"/>
            <a:ext cx="1008062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F42B0A"/>
                </a:solidFill>
              </a:rPr>
              <a:t>H</a:t>
            </a:r>
            <a:r>
              <a:rPr lang="es-ES" sz="2400" b="1" baseline="30000">
                <a:solidFill>
                  <a:srgbClr val="F42B0A"/>
                </a:solidFill>
              </a:rPr>
              <a:t>-</a:t>
            </a:r>
            <a:endParaRPr lang="es-ES" sz="2400" b="1">
              <a:solidFill>
                <a:srgbClr val="F42B0A"/>
              </a:solidFill>
            </a:endParaRPr>
          </a:p>
          <a:p>
            <a:pPr algn="ctr"/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 build="p"/>
      <p:bldP spid="19459" grpId="1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thel\Documents\figuras feduchi\bioenergetica\cap7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132" y="2412854"/>
            <a:ext cx="6290124" cy="4230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357306"/>
            <a:ext cx="8229600" cy="1143000"/>
          </a:xfrm>
        </p:spPr>
        <p:txBody>
          <a:bodyPr>
            <a:normAutofit/>
          </a:bodyPr>
          <a:lstStyle/>
          <a:p>
            <a:r>
              <a:rPr lang="es-AR" sz="2400" b="1" dirty="0" smtClean="0">
                <a:latin typeface="Comic Sans MS" pitchFamily="66" charset="0"/>
              </a:rPr>
              <a:t>¿Cómo utiliza la célula </a:t>
            </a:r>
            <a:br>
              <a:rPr lang="es-AR" sz="2400" b="1" dirty="0" smtClean="0">
                <a:latin typeface="Comic Sans MS" pitchFamily="66" charset="0"/>
              </a:rPr>
            </a:br>
            <a:r>
              <a:rPr lang="es-AR" sz="2400" b="1" dirty="0" smtClean="0">
                <a:latin typeface="Comic Sans MS" pitchFamily="66" charset="0"/>
              </a:rPr>
              <a:t>la energía almacenada en los compuestos?</a:t>
            </a:r>
            <a:endParaRPr lang="es-AR" sz="2400" b="1" dirty="0"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236344" y="4148744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OXIDACIONES BIOLÓGICAS</a:t>
            </a:r>
          </a:p>
          <a:p>
            <a:endParaRPr lang="es-AR" dirty="0"/>
          </a:p>
        </p:txBody>
      </p:sp>
      <p:sp>
        <p:nvSpPr>
          <p:cNvPr id="5" name="4 Flecha curvada hacia abajo"/>
          <p:cNvSpPr/>
          <p:nvPr/>
        </p:nvSpPr>
        <p:spPr>
          <a:xfrm>
            <a:off x="5364088" y="2890197"/>
            <a:ext cx="2232248" cy="1181745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pic>
        <p:nvPicPr>
          <p:cNvPr id="6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1748"/>
            <a:ext cx="91186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6371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642910" y="1214422"/>
            <a:ext cx="7986713" cy="90805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eaLnBrk="1" hangingPunct="1"/>
            <a:r>
              <a:rPr lang="es-ES_tradnl" sz="2800" b="1" dirty="0" smtClean="0">
                <a:solidFill>
                  <a:srgbClr val="C00000"/>
                </a:solidFill>
              </a:rPr>
              <a:t>Representación esquemática de un proceso de </a:t>
            </a:r>
            <a:br>
              <a:rPr lang="es-ES_tradnl" sz="2800" b="1" dirty="0" smtClean="0">
                <a:solidFill>
                  <a:srgbClr val="C00000"/>
                </a:solidFill>
              </a:rPr>
            </a:br>
            <a:r>
              <a:rPr lang="es-ES_tradnl" sz="2800" b="1" dirty="0" smtClean="0">
                <a:solidFill>
                  <a:srgbClr val="C00000"/>
                </a:solidFill>
              </a:rPr>
              <a:t>oxidación biológica </a:t>
            </a:r>
            <a:endParaRPr lang="es-ES" sz="2800" b="1" dirty="0" smtClean="0">
              <a:solidFill>
                <a:srgbClr val="C00000"/>
              </a:solidFill>
            </a:endParaRPr>
          </a:p>
        </p:txBody>
      </p:sp>
      <p:pic>
        <p:nvPicPr>
          <p:cNvPr id="15363" name="Picture 6" descr="sp5282"/>
          <p:cNvPicPr>
            <a:picLocks noChangeAspect="1" noChangeArrowheads="1"/>
          </p:cNvPicPr>
          <p:nvPr/>
        </p:nvPicPr>
        <p:blipFill>
          <a:blip r:embed="rId2">
            <a:lum bright="-24000" contrast="24000"/>
          </a:blip>
          <a:srcRect/>
          <a:stretch>
            <a:fillRect/>
          </a:stretch>
        </p:blipFill>
        <p:spPr bwMode="auto">
          <a:xfrm>
            <a:off x="107950" y="2392363"/>
            <a:ext cx="6562725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 descr="sp5282"/>
          <p:cNvPicPr>
            <a:picLocks noChangeArrowheads="1"/>
          </p:cNvPicPr>
          <p:nvPr/>
        </p:nvPicPr>
        <p:blipFill>
          <a:blip r:embed="rId2">
            <a:lum bright="-24000" contrast="24000"/>
          </a:blip>
          <a:srcRect l="42252" r="29568" b="-5623"/>
          <a:stretch>
            <a:fillRect/>
          </a:stretch>
        </p:blipFill>
        <p:spPr bwMode="auto">
          <a:xfrm>
            <a:off x="6659563" y="2349500"/>
            <a:ext cx="23050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117475" y="2420938"/>
            <a:ext cx="1441450" cy="822325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Sustrato H</a:t>
            </a:r>
            <a:r>
              <a:rPr lang="es-ES" sz="2400" b="1" baseline="-25000"/>
              <a:t>2</a:t>
            </a:r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261938" y="3789363"/>
            <a:ext cx="865187" cy="5191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 err="1">
                <a:solidFill>
                  <a:srgbClr val="FF0000"/>
                </a:solidFill>
              </a:rPr>
              <a:t>S</a:t>
            </a:r>
            <a:r>
              <a:rPr lang="es-ES" sz="2800" b="1" baseline="-25000" dirty="0" err="1">
                <a:solidFill>
                  <a:srgbClr val="FF0000"/>
                </a:solidFill>
              </a:rPr>
              <a:t>ox</a:t>
            </a:r>
            <a:endParaRPr lang="es-ES" sz="2800" b="1" baseline="-25000" dirty="0">
              <a:solidFill>
                <a:srgbClr val="FF0000"/>
              </a:solidFill>
            </a:endParaRPr>
          </a:p>
        </p:txBody>
      </p:sp>
      <p:sp>
        <p:nvSpPr>
          <p:cNvPr id="15367" name="Text Box 17"/>
          <p:cNvSpPr txBox="1">
            <a:spLocks noChangeArrowheads="1"/>
          </p:cNvSpPr>
          <p:nvPr/>
        </p:nvSpPr>
        <p:spPr bwMode="auto">
          <a:xfrm>
            <a:off x="2206625" y="2276475"/>
            <a:ext cx="720725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A</a:t>
            </a:r>
          </a:p>
          <a:p>
            <a:pPr algn="ctr"/>
            <a:r>
              <a:rPr lang="es-ES_tradnl" b="1" dirty="0"/>
              <a:t>(OX)</a:t>
            </a:r>
            <a:endParaRPr lang="es-ES" dirty="0"/>
          </a:p>
        </p:txBody>
      </p:sp>
      <p:sp>
        <p:nvSpPr>
          <p:cNvPr id="15368" name="Text Box 48"/>
          <p:cNvSpPr txBox="1">
            <a:spLocks noChangeArrowheads="1"/>
          </p:cNvSpPr>
          <p:nvPr/>
        </p:nvSpPr>
        <p:spPr bwMode="auto">
          <a:xfrm>
            <a:off x="2351088" y="3644900"/>
            <a:ext cx="863600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AH</a:t>
            </a:r>
            <a:r>
              <a:rPr lang="es-ES" b="1" baseline="-25000"/>
              <a:t>2</a:t>
            </a:r>
          </a:p>
          <a:p>
            <a:pPr algn="ctr"/>
            <a:r>
              <a:rPr lang="es-ES_tradnl" b="1"/>
              <a:t>(RED)</a:t>
            </a:r>
            <a:endParaRPr lang="es-ES"/>
          </a:p>
        </p:txBody>
      </p:sp>
      <p:sp>
        <p:nvSpPr>
          <p:cNvPr id="15369" name="Text Box 49"/>
          <p:cNvSpPr txBox="1">
            <a:spLocks noChangeArrowheads="1"/>
          </p:cNvSpPr>
          <p:nvPr/>
        </p:nvSpPr>
        <p:spPr bwMode="auto">
          <a:xfrm>
            <a:off x="5807075" y="2420938"/>
            <a:ext cx="720725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C</a:t>
            </a:r>
          </a:p>
          <a:p>
            <a:pPr algn="ctr"/>
            <a:r>
              <a:rPr lang="es-ES_tradnl" b="1" dirty="0"/>
              <a:t>(OX)</a:t>
            </a:r>
            <a:endParaRPr lang="es-ES" dirty="0"/>
          </a:p>
        </p:txBody>
      </p:sp>
      <p:sp>
        <p:nvSpPr>
          <p:cNvPr id="15370" name="Text Box 50"/>
          <p:cNvSpPr txBox="1">
            <a:spLocks noChangeArrowheads="1"/>
          </p:cNvSpPr>
          <p:nvPr/>
        </p:nvSpPr>
        <p:spPr bwMode="auto">
          <a:xfrm>
            <a:off x="4006850" y="3716338"/>
            <a:ext cx="720725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B</a:t>
            </a:r>
          </a:p>
          <a:p>
            <a:pPr algn="ctr"/>
            <a:r>
              <a:rPr lang="es-ES_tradnl" b="1" dirty="0"/>
              <a:t>(OX)</a:t>
            </a:r>
            <a:endParaRPr lang="es-ES" dirty="0"/>
          </a:p>
        </p:txBody>
      </p:sp>
      <p:sp>
        <p:nvSpPr>
          <p:cNvPr id="15371" name="Text Box 51"/>
          <p:cNvSpPr txBox="1">
            <a:spLocks noChangeArrowheads="1"/>
          </p:cNvSpPr>
          <p:nvPr/>
        </p:nvSpPr>
        <p:spPr bwMode="auto">
          <a:xfrm>
            <a:off x="4294188" y="2349500"/>
            <a:ext cx="863600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BH</a:t>
            </a:r>
            <a:r>
              <a:rPr lang="es-ES" b="1" baseline="-25000"/>
              <a:t>2</a:t>
            </a:r>
          </a:p>
          <a:p>
            <a:pPr algn="ctr"/>
            <a:r>
              <a:rPr lang="es-ES_tradnl" b="1"/>
              <a:t>(RED)</a:t>
            </a:r>
            <a:endParaRPr lang="es-ES"/>
          </a:p>
        </p:txBody>
      </p:sp>
      <p:sp>
        <p:nvSpPr>
          <p:cNvPr id="15372" name="Text Box 52"/>
          <p:cNvSpPr txBox="1">
            <a:spLocks noChangeArrowheads="1"/>
          </p:cNvSpPr>
          <p:nvPr/>
        </p:nvSpPr>
        <p:spPr bwMode="auto">
          <a:xfrm>
            <a:off x="6022975" y="3716338"/>
            <a:ext cx="863600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CH</a:t>
            </a:r>
            <a:r>
              <a:rPr lang="es-ES" b="1" baseline="-25000"/>
              <a:t>2</a:t>
            </a:r>
          </a:p>
          <a:p>
            <a:pPr algn="ctr"/>
            <a:r>
              <a:rPr lang="es-ES_tradnl" b="1"/>
              <a:t>(RED)</a:t>
            </a:r>
            <a:endParaRPr lang="es-ES"/>
          </a:p>
        </p:txBody>
      </p:sp>
      <p:sp>
        <p:nvSpPr>
          <p:cNvPr id="15373" name="Text Box 53"/>
          <p:cNvSpPr txBox="1">
            <a:spLocks noChangeArrowheads="1"/>
          </p:cNvSpPr>
          <p:nvPr/>
        </p:nvSpPr>
        <p:spPr bwMode="auto">
          <a:xfrm>
            <a:off x="7921625" y="3789363"/>
            <a:ext cx="1042988" cy="45720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/>
              <a:t>½ O</a:t>
            </a:r>
            <a:r>
              <a:rPr lang="es-ES" sz="2400" b="1" baseline="-25000"/>
              <a:t>2</a:t>
            </a:r>
            <a:endParaRPr lang="es-ES" sz="2400" baseline="-25000"/>
          </a:p>
        </p:txBody>
      </p:sp>
      <p:sp>
        <p:nvSpPr>
          <p:cNvPr id="15374" name="Text Box 54"/>
          <p:cNvSpPr txBox="1">
            <a:spLocks noChangeArrowheads="1"/>
          </p:cNvSpPr>
          <p:nvPr/>
        </p:nvSpPr>
        <p:spPr bwMode="auto">
          <a:xfrm>
            <a:off x="8388350" y="2420938"/>
            <a:ext cx="755650" cy="45720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/>
              <a:t>H</a:t>
            </a:r>
            <a:r>
              <a:rPr lang="es-ES" sz="2400" b="1" baseline="-25000"/>
              <a:t>2</a:t>
            </a:r>
            <a:r>
              <a:rPr lang="es-ES" sz="2400" b="1"/>
              <a:t>O</a:t>
            </a:r>
            <a:endParaRPr lang="es-ES" sz="2400" baseline="-25000"/>
          </a:p>
        </p:txBody>
      </p:sp>
      <p:sp>
        <p:nvSpPr>
          <p:cNvPr id="15375" name="Line 55"/>
          <p:cNvSpPr>
            <a:spLocks noChangeShapeType="1"/>
          </p:cNvSpPr>
          <p:nvPr/>
        </p:nvSpPr>
        <p:spPr bwMode="auto">
          <a:xfrm>
            <a:off x="1692275" y="2349500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6" name="Line 56"/>
          <p:cNvSpPr>
            <a:spLocks noChangeShapeType="1"/>
          </p:cNvSpPr>
          <p:nvPr/>
        </p:nvSpPr>
        <p:spPr bwMode="auto">
          <a:xfrm>
            <a:off x="3563938" y="2276475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7" name="Line 57"/>
          <p:cNvSpPr>
            <a:spLocks noChangeShapeType="1"/>
          </p:cNvSpPr>
          <p:nvPr/>
        </p:nvSpPr>
        <p:spPr bwMode="auto">
          <a:xfrm>
            <a:off x="5364163" y="2205038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8" name="Line 58"/>
          <p:cNvSpPr>
            <a:spLocks noChangeShapeType="1"/>
          </p:cNvSpPr>
          <p:nvPr/>
        </p:nvSpPr>
        <p:spPr bwMode="auto">
          <a:xfrm>
            <a:off x="7524750" y="2205038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9" name="Line 59"/>
          <p:cNvSpPr>
            <a:spLocks noChangeShapeType="1"/>
          </p:cNvSpPr>
          <p:nvPr/>
        </p:nvSpPr>
        <p:spPr bwMode="auto">
          <a:xfrm>
            <a:off x="323850" y="5157788"/>
            <a:ext cx="8064500" cy="0"/>
          </a:xfrm>
          <a:prstGeom prst="line">
            <a:avLst/>
          </a:prstGeom>
          <a:noFill/>
          <a:ln w="44450">
            <a:solidFill>
              <a:srgbClr val="DB1B1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209981" name="Oval 61"/>
          <p:cNvSpPr>
            <a:spLocks noChangeArrowheads="1"/>
          </p:cNvSpPr>
          <p:nvPr/>
        </p:nvSpPr>
        <p:spPr bwMode="auto">
          <a:xfrm>
            <a:off x="250825" y="5300663"/>
            <a:ext cx="792163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9982" name="Oval 62"/>
          <p:cNvSpPr>
            <a:spLocks noChangeArrowheads="1"/>
          </p:cNvSpPr>
          <p:nvPr/>
        </p:nvSpPr>
        <p:spPr bwMode="auto">
          <a:xfrm>
            <a:off x="7956550" y="5229225"/>
            <a:ext cx="792163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ES_tradnl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O</a:t>
            </a:r>
            <a:r>
              <a:rPr lang="es-ES_tradnl" sz="2800" b="1" baseline="-25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endParaRPr lang="es-ES" sz="2800" b="1" baseline="-25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383" name="Text Box 63"/>
          <p:cNvSpPr txBox="1">
            <a:spLocks noChangeArrowheads="1"/>
          </p:cNvSpPr>
          <p:nvPr/>
        </p:nvSpPr>
        <p:spPr bwMode="auto">
          <a:xfrm>
            <a:off x="1857356" y="4572009"/>
            <a:ext cx="1500198" cy="47118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 dirty="0" smtClean="0">
                <a:solidFill>
                  <a:srgbClr val="DB1B1B"/>
                </a:solidFill>
              </a:rPr>
              <a:t>Energía</a:t>
            </a:r>
            <a:endParaRPr lang="es-ES" sz="2400" b="1" dirty="0">
              <a:solidFill>
                <a:srgbClr val="DB1B1B"/>
              </a:solidFill>
            </a:endParaRPr>
          </a:p>
        </p:txBody>
      </p:sp>
      <p:sp>
        <p:nvSpPr>
          <p:cNvPr id="15384" name="Text Box 64"/>
          <p:cNvSpPr txBox="1">
            <a:spLocks noChangeArrowheads="1"/>
          </p:cNvSpPr>
          <p:nvPr/>
        </p:nvSpPr>
        <p:spPr bwMode="auto">
          <a:xfrm>
            <a:off x="3779838" y="4581525"/>
            <a:ext cx="5048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rgbClr val="DB1B1B"/>
                </a:solidFill>
              </a:rPr>
              <a:t>E</a:t>
            </a:r>
            <a:endParaRPr lang="es-ES" sz="2400" b="1">
              <a:solidFill>
                <a:srgbClr val="DB1B1B"/>
              </a:solidFill>
            </a:endParaRPr>
          </a:p>
        </p:txBody>
      </p:sp>
      <p:sp>
        <p:nvSpPr>
          <p:cNvPr id="15385" name="Text Box 65"/>
          <p:cNvSpPr txBox="1">
            <a:spLocks noChangeArrowheads="1"/>
          </p:cNvSpPr>
          <p:nvPr/>
        </p:nvSpPr>
        <p:spPr bwMode="auto">
          <a:xfrm>
            <a:off x="5580063" y="4543436"/>
            <a:ext cx="5048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 dirty="0">
                <a:solidFill>
                  <a:srgbClr val="DB1B1B"/>
                </a:solidFill>
              </a:rPr>
              <a:t>E</a:t>
            </a:r>
            <a:endParaRPr lang="es-ES" sz="2400" b="1" dirty="0">
              <a:solidFill>
                <a:srgbClr val="DB1B1B"/>
              </a:solidFill>
            </a:endParaRPr>
          </a:p>
        </p:txBody>
      </p:sp>
      <p:sp>
        <p:nvSpPr>
          <p:cNvPr id="15386" name="Text Box 66"/>
          <p:cNvSpPr txBox="1">
            <a:spLocks noChangeArrowheads="1"/>
          </p:cNvSpPr>
          <p:nvPr/>
        </p:nvSpPr>
        <p:spPr bwMode="auto">
          <a:xfrm>
            <a:off x="7596188" y="4543436"/>
            <a:ext cx="5048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rgbClr val="DB1B1B"/>
                </a:solidFill>
              </a:rPr>
              <a:t>E</a:t>
            </a:r>
            <a:endParaRPr lang="es-ES" sz="2400" b="1">
              <a:solidFill>
                <a:srgbClr val="DB1B1B"/>
              </a:solidFill>
            </a:endParaRPr>
          </a:p>
        </p:txBody>
      </p:sp>
      <p:pic>
        <p:nvPicPr>
          <p:cNvPr id="15387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4"/>
            <a:ext cx="91186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9" name="28 Grupo"/>
          <p:cNvGrpSpPr/>
          <p:nvPr/>
        </p:nvGrpSpPr>
        <p:grpSpPr>
          <a:xfrm>
            <a:off x="1928794" y="5214950"/>
            <a:ext cx="5834063" cy="2123658"/>
            <a:chOff x="2051050" y="5805488"/>
            <a:chExt cx="5834063" cy="2123658"/>
          </a:xfrm>
        </p:grpSpPr>
        <p:sp>
          <p:nvSpPr>
            <p:cNvPr id="15380" name="Text Box 60"/>
            <p:cNvSpPr txBox="1">
              <a:spLocks noChangeArrowheads="1"/>
            </p:cNvSpPr>
            <p:nvPr/>
          </p:nvSpPr>
          <p:spPr bwMode="auto">
            <a:xfrm>
              <a:off x="2051050" y="5805488"/>
              <a:ext cx="5834063" cy="2123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2400" b="1" dirty="0" smtClean="0">
                  <a:solidFill>
                    <a:srgbClr val="0000FF"/>
                  </a:solidFill>
                </a:rPr>
                <a:t>Escala </a:t>
              </a:r>
              <a:r>
                <a:rPr lang="es-ES_tradnl" sz="2400" b="1" dirty="0">
                  <a:solidFill>
                    <a:srgbClr val="0000FF"/>
                  </a:solidFill>
                </a:rPr>
                <a:t>de Potencial de </a:t>
              </a:r>
              <a:r>
                <a:rPr lang="es-ES_tradnl" sz="2400" b="1" dirty="0" smtClean="0">
                  <a:solidFill>
                    <a:srgbClr val="0000FF"/>
                  </a:solidFill>
                </a:rPr>
                <a:t>Reducción</a:t>
              </a:r>
            </a:p>
            <a:p>
              <a:pPr>
                <a:spcBef>
                  <a:spcPct val="50000"/>
                </a:spcBef>
              </a:pPr>
              <a:r>
                <a:rPr lang="es-ES_tradnl" sz="2400" b="1" dirty="0" err="1" smtClean="0"/>
                <a:t>E´</a:t>
              </a:r>
              <a:r>
                <a:rPr lang="es-ES_tradnl" sz="2400" b="1" baseline="-25000" dirty="0" err="1" smtClean="0"/>
                <a:t>o</a:t>
              </a:r>
              <a:r>
                <a:rPr lang="es-ES_tradnl" sz="2400" b="1" baseline="-25000" dirty="0" smtClean="0"/>
                <a:t> </a:t>
              </a:r>
              <a:r>
                <a:rPr lang="es-ES_tradnl" sz="2400" b="1" dirty="0" smtClean="0"/>
                <a:t>(-)                                                            </a:t>
              </a:r>
              <a:r>
                <a:rPr lang="es-ES_tradnl" sz="2400" b="1" dirty="0" err="1" smtClean="0"/>
                <a:t>E´</a:t>
              </a:r>
              <a:r>
                <a:rPr lang="es-ES_tradnl" sz="2400" b="1" baseline="-25000" dirty="0" err="1" smtClean="0"/>
                <a:t>o</a:t>
              </a:r>
              <a:r>
                <a:rPr lang="es-ES_tradnl" sz="2400" b="1" baseline="-25000" dirty="0" smtClean="0"/>
                <a:t> </a:t>
              </a:r>
              <a:r>
                <a:rPr lang="es-ES_tradnl" sz="2400" b="1" dirty="0" smtClean="0"/>
                <a:t>(+)</a:t>
              </a:r>
            </a:p>
            <a:p>
              <a:pPr>
                <a:spcBef>
                  <a:spcPct val="50000"/>
                </a:spcBef>
              </a:pPr>
              <a:endParaRPr lang="es-ES_tradnl" sz="2400" b="1" dirty="0" smtClean="0"/>
            </a:p>
            <a:p>
              <a:pPr>
                <a:spcBef>
                  <a:spcPct val="50000"/>
                </a:spcBef>
              </a:pPr>
              <a:r>
                <a:rPr lang="es-ES" sz="2400" b="1" dirty="0" smtClean="0"/>
                <a:t>          </a:t>
              </a:r>
              <a:endParaRPr lang="es-ES" sz="2400" b="1" dirty="0"/>
            </a:p>
          </p:txBody>
        </p:sp>
        <p:sp>
          <p:nvSpPr>
            <p:cNvPr id="28" name="Line 59"/>
            <p:cNvSpPr>
              <a:spLocks noChangeShapeType="1"/>
            </p:cNvSpPr>
            <p:nvPr/>
          </p:nvSpPr>
          <p:spPr bwMode="auto">
            <a:xfrm flipV="1">
              <a:off x="3051182" y="6519867"/>
              <a:ext cx="3714776" cy="45719"/>
            </a:xfrm>
            <a:prstGeom prst="line">
              <a:avLst/>
            </a:prstGeom>
            <a:noFill/>
            <a:ln w="44450">
              <a:solidFill>
                <a:srgbClr val="DB1B1B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4357686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ES" b="1" dirty="0" smtClean="0">
                <a:solidFill>
                  <a:srgbClr val="F42B0A"/>
                </a:solidFill>
              </a:rPr>
              <a:t>½ O</a:t>
            </a:r>
            <a:r>
              <a:rPr lang="es-ES" b="1" baseline="-25000" dirty="0" smtClean="0">
                <a:solidFill>
                  <a:srgbClr val="F42B0A"/>
                </a:solidFill>
              </a:rPr>
              <a:t>2</a:t>
            </a:r>
            <a:r>
              <a:rPr lang="es-ES" b="1" dirty="0" smtClean="0">
                <a:solidFill>
                  <a:srgbClr val="F42B0A"/>
                </a:solidFill>
              </a:rPr>
              <a:t> + 2 H</a:t>
            </a:r>
            <a:r>
              <a:rPr lang="es-ES" b="1" baseline="30000" dirty="0" smtClean="0">
                <a:solidFill>
                  <a:srgbClr val="F42B0A"/>
                </a:solidFill>
              </a:rPr>
              <a:t>+</a:t>
            </a:r>
            <a:r>
              <a:rPr lang="es-ES" b="1" dirty="0" smtClean="0">
                <a:solidFill>
                  <a:srgbClr val="F42B0A"/>
                </a:solidFill>
              </a:rPr>
              <a:t> + 2 e</a:t>
            </a:r>
            <a:r>
              <a:rPr lang="es-ES" b="1" baseline="30000" dirty="0" smtClean="0">
                <a:solidFill>
                  <a:srgbClr val="F42B0A"/>
                </a:solidFill>
              </a:rPr>
              <a:t>-</a:t>
            </a:r>
            <a:r>
              <a:rPr lang="es-ES" b="1" dirty="0" smtClean="0">
                <a:solidFill>
                  <a:srgbClr val="F42B0A"/>
                </a:solidFill>
              </a:rPr>
              <a:t> → H</a:t>
            </a:r>
            <a:r>
              <a:rPr lang="es-ES" b="1" baseline="-25000" dirty="0" smtClean="0">
                <a:solidFill>
                  <a:srgbClr val="F42B0A"/>
                </a:solidFill>
              </a:rPr>
              <a:t>2</a:t>
            </a:r>
            <a:r>
              <a:rPr lang="es-ES" b="1" dirty="0" smtClean="0">
                <a:solidFill>
                  <a:srgbClr val="F42B0A"/>
                </a:solidFill>
              </a:rPr>
              <a:t>O                                        +  0.82 V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9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9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81" grpId="0" animBg="1"/>
      <p:bldP spid="209982" grpId="0" animBg="1"/>
      <p:bldP spid="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EAFBA3"/>
          </a:solidFill>
        </p:spPr>
        <p:txBody>
          <a:bodyPr/>
          <a:lstStyle/>
          <a:p>
            <a:pPr eaLnBrk="1" hangingPunct="1"/>
            <a:r>
              <a:rPr lang="es-AR" sz="3200" smtClean="0"/>
              <a:t>BIBLIOGRAFIA</a:t>
            </a:r>
            <a:endParaRPr lang="es-MX" sz="320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endParaRPr lang="es-AR" sz="2800" dirty="0" smtClean="0"/>
          </a:p>
          <a:p>
            <a:pPr eaLnBrk="1" hangingPunct="1"/>
            <a:r>
              <a:rPr lang="es-AR" sz="2800" dirty="0" smtClean="0"/>
              <a:t>“Química Biológica”- Antonio Blanco - Gustavo Blanco, Editorial El Ateneo, 9ª  </a:t>
            </a:r>
            <a:r>
              <a:rPr lang="es-AR" sz="2800" dirty="0" err="1" smtClean="0"/>
              <a:t>Edic</a:t>
            </a:r>
            <a:r>
              <a:rPr lang="es-AR" sz="2800" dirty="0" smtClean="0"/>
              <a:t>. actualizada (2015)</a:t>
            </a:r>
          </a:p>
          <a:p>
            <a:pPr eaLnBrk="1" hangingPunct="1">
              <a:buNone/>
            </a:pPr>
            <a:endParaRPr lang="es-AR" sz="2800" dirty="0" smtClean="0"/>
          </a:p>
          <a:p>
            <a:r>
              <a:rPr lang="es-ES" sz="2800" dirty="0" smtClean="0">
                <a:cs typeface="Arial" charset="0"/>
              </a:rPr>
              <a:t>“Principios de Bioquímica”-</a:t>
            </a:r>
            <a:r>
              <a:rPr lang="es-ES" sz="2800" dirty="0" err="1" smtClean="0">
                <a:cs typeface="Arial" charset="0"/>
              </a:rPr>
              <a:t>Lehninger</a:t>
            </a:r>
            <a:r>
              <a:rPr lang="es-ES" sz="2800" dirty="0" smtClean="0">
                <a:cs typeface="Arial" charset="0"/>
              </a:rPr>
              <a:t> A. L., 4ª </a:t>
            </a:r>
            <a:r>
              <a:rPr lang="es-ES" sz="2800" dirty="0" err="1" smtClean="0">
                <a:cs typeface="Arial" charset="0"/>
              </a:rPr>
              <a:t>Edic</a:t>
            </a:r>
            <a:r>
              <a:rPr lang="es-ES" sz="2800" dirty="0" smtClean="0">
                <a:cs typeface="Arial" charset="0"/>
              </a:rPr>
              <a:t>. (2007) </a:t>
            </a:r>
          </a:p>
          <a:p>
            <a:pPr eaLnBrk="1" hangingPunct="1">
              <a:buFontTx/>
              <a:buNone/>
            </a:pPr>
            <a:endParaRPr lang="es-AR" sz="2800" dirty="0" smtClean="0"/>
          </a:p>
          <a:p>
            <a:pPr eaLnBrk="1" hangingPunct="1"/>
            <a:r>
              <a:rPr lang="es-AR" sz="2800" dirty="0" smtClean="0"/>
              <a:t>“Lo Esencial en metabolismo y Nutrición”-Cursos </a:t>
            </a:r>
            <a:r>
              <a:rPr lang="es-AR" sz="2800" dirty="0" err="1" smtClean="0"/>
              <a:t>Crash</a:t>
            </a:r>
            <a:r>
              <a:rPr lang="es-AR" sz="2800" dirty="0" smtClean="0"/>
              <a:t> de </a:t>
            </a:r>
            <a:r>
              <a:rPr lang="es-AR" sz="2800" dirty="0" err="1" smtClean="0"/>
              <a:t>Mosby</a:t>
            </a:r>
            <a:r>
              <a:rPr lang="es-AR" sz="2800" dirty="0" smtClean="0"/>
              <a:t>- Autor: Sarah </a:t>
            </a:r>
            <a:r>
              <a:rPr lang="es-AR" sz="2800" dirty="0" err="1" smtClean="0"/>
              <a:t>Benyon</a:t>
            </a:r>
            <a:r>
              <a:rPr lang="es-AR" sz="2800" dirty="0" smtClean="0"/>
              <a:t>-Ed. </a:t>
            </a:r>
            <a:r>
              <a:rPr lang="es-AR" sz="2800" dirty="0" err="1" smtClean="0"/>
              <a:t>Harcourt</a:t>
            </a:r>
            <a:r>
              <a:rPr lang="es-AR" sz="2800" dirty="0" smtClean="0"/>
              <a:t> </a:t>
            </a:r>
            <a:r>
              <a:rPr lang="es-AR" sz="2800" dirty="0" err="1" smtClean="0"/>
              <a:t>Brace</a:t>
            </a:r>
            <a:r>
              <a:rPr lang="es-AR" sz="2800" dirty="0" smtClean="0"/>
              <a:t>- 1ª </a:t>
            </a:r>
            <a:r>
              <a:rPr lang="es-AR" sz="2800" dirty="0" err="1" smtClean="0"/>
              <a:t>Edic</a:t>
            </a:r>
            <a:r>
              <a:rPr lang="es-AR" sz="2800" dirty="0" smtClean="0"/>
              <a:t>. (1998)</a:t>
            </a:r>
            <a:endParaRPr lang="es-MX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2509838" y="3706813"/>
            <a:ext cx="1800225" cy="641350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b="1" dirty="0">
                <a:solidFill>
                  <a:schemeClr val="tx1"/>
                </a:solidFill>
                <a:latin typeface="Times"/>
              </a:rPr>
              <a:t>Autótrofos</a:t>
            </a:r>
          </a:p>
          <a:p>
            <a:pPr algn="ctr" eaLnBrk="0" hangingPunct="0"/>
            <a:r>
              <a:rPr lang="es-ES_tradnl" b="1" dirty="0">
                <a:solidFill>
                  <a:schemeClr val="tx1"/>
                </a:solidFill>
                <a:latin typeface="Times"/>
              </a:rPr>
              <a:t>Fotosintéticos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4857752" y="3643314"/>
            <a:ext cx="1727200" cy="6413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 eaLnBrk="0" hangingPunct="0"/>
            <a:r>
              <a:rPr lang="es-ES_tradnl" b="1" dirty="0">
                <a:solidFill>
                  <a:schemeClr val="tx1"/>
                </a:solidFill>
                <a:latin typeface="Times"/>
              </a:rPr>
              <a:t>Heterótrofos</a:t>
            </a:r>
          </a:p>
          <a:p>
            <a:pPr eaLnBrk="0" hangingPunct="0"/>
            <a:endParaRPr lang="es-ES_tradnl" dirty="0">
              <a:solidFill>
                <a:schemeClr val="tx1"/>
              </a:solidFill>
              <a:latin typeface="Times"/>
            </a:endParaRPr>
          </a:p>
        </p:txBody>
      </p:sp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3"/>
          <a:srcRect l="22234" t="36769" r="12640" b="36742"/>
          <a:stretch>
            <a:fillRect/>
          </a:stretch>
        </p:blipFill>
        <p:spPr bwMode="auto">
          <a:xfrm>
            <a:off x="3373438" y="2187575"/>
            <a:ext cx="29527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785918" y="404813"/>
            <a:ext cx="1871663" cy="3149600"/>
            <a:chOff x="1020" y="674"/>
            <a:chExt cx="1179" cy="1984"/>
          </a:xfrm>
        </p:grpSpPr>
        <p:pic>
          <p:nvPicPr>
            <p:cNvPr id="12307" name="Picture 7"/>
            <p:cNvPicPr>
              <a:picLocks noChangeAspect="1" noChangeArrowheads="1"/>
            </p:cNvPicPr>
            <p:nvPr/>
          </p:nvPicPr>
          <p:blipFill>
            <a:blip r:embed="rId3"/>
            <a:srcRect l="9523" t="32797" r="76192" b="38084"/>
            <a:stretch>
              <a:fillRect/>
            </a:stretch>
          </p:blipFill>
          <p:spPr bwMode="auto">
            <a:xfrm>
              <a:off x="1383" y="1661"/>
              <a:ext cx="408" cy="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8" name="Picture 8"/>
            <p:cNvPicPr>
              <a:picLocks noChangeAspect="1" noChangeArrowheads="1"/>
            </p:cNvPicPr>
            <p:nvPr/>
          </p:nvPicPr>
          <p:blipFill>
            <a:blip r:embed="rId3"/>
            <a:srcRect r="58719" b="69859"/>
            <a:stretch>
              <a:fillRect/>
            </a:stretch>
          </p:blipFill>
          <p:spPr bwMode="auto">
            <a:xfrm>
              <a:off x="1020" y="674"/>
              <a:ext cx="1179" cy="1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6902450" y="3746500"/>
            <a:ext cx="1198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n-US" sz="2400" b="0" dirty="0">
                <a:solidFill>
                  <a:schemeClr val="tx1"/>
                </a:solidFill>
                <a:latin typeface="Times"/>
              </a:rPr>
              <a:t>¿</a:t>
            </a:r>
            <a:r>
              <a:rPr lang="es-ES_tradnl" sz="2400" b="0" dirty="0">
                <a:solidFill>
                  <a:schemeClr val="tx1"/>
                </a:solidFill>
                <a:latin typeface="Times"/>
              </a:rPr>
              <a:t>C</a:t>
            </a:r>
            <a:r>
              <a:rPr lang="en-US" sz="2400" b="0" dirty="0">
                <a:solidFill>
                  <a:schemeClr val="tx1"/>
                </a:solidFill>
                <a:latin typeface="Times"/>
              </a:rPr>
              <a:t>ó</a:t>
            </a:r>
            <a:r>
              <a:rPr lang="es-ES_tradnl" sz="2400" b="0" dirty="0" err="1">
                <a:solidFill>
                  <a:schemeClr val="tx1"/>
                </a:solidFill>
                <a:latin typeface="Times"/>
              </a:rPr>
              <a:t>mo</a:t>
            </a:r>
            <a:r>
              <a:rPr lang="es-ES_tradnl" sz="2400" b="0" dirty="0">
                <a:solidFill>
                  <a:schemeClr val="tx1"/>
                </a:solidFill>
                <a:latin typeface="Times"/>
              </a:rPr>
              <a:t>?</a:t>
            </a: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854075" y="3771900"/>
            <a:ext cx="1198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n-US" sz="2400" b="0" dirty="0">
                <a:solidFill>
                  <a:schemeClr val="tx1"/>
                </a:solidFill>
                <a:latin typeface="Times"/>
              </a:rPr>
              <a:t>¿</a:t>
            </a:r>
            <a:r>
              <a:rPr lang="es-ES_tradnl" sz="2400" b="0" dirty="0">
                <a:solidFill>
                  <a:schemeClr val="tx1"/>
                </a:solidFill>
                <a:latin typeface="Times"/>
              </a:rPr>
              <a:t>C</a:t>
            </a:r>
            <a:r>
              <a:rPr lang="en-US" sz="2400" b="0" dirty="0">
                <a:solidFill>
                  <a:schemeClr val="tx1"/>
                </a:solidFill>
                <a:latin typeface="Times"/>
              </a:rPr>
              <a:t>ó</a:t>
            </a:r>
            <a:r>
              <a:rPr lang="es-ES_tradnl" sz="2400" b="0" dirty="0" err="1">
                <a:solidFill>
                  <a:schemeClr val="tx1"/>
                </a:solidFill>
                <a:latin typeface="Times"/>
              </a:rPr>
              <a:t>mo</a:t>
            </a:r>
            <a:r>
              <a:rPr lang="es-ES_tradnl" sz="2400" b="0" dirty="0">
                <a:solidFill>
                  <a:schemeClr val="tx1"/>
                </a:solidFill>
                <a:latin typeface="Times"/>
              </a:rPr>
              <a:t>?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971550" y="4221163"/>
            <a:ext cx="6932613" cy="2262187"/>
            <a:chOff x="612" y="2659"/>
            <a:chExt cx="4367" cy="1425"/>
          </a:xfrm>
        </p:grpSpPr>
        <p:sp>
          <p:nvSpPr>
            <p:cNvPr id="12304" name="Line 12"/>
            <p:cNvSpPr>
              <a:spLocks noChangeShapeType="1"/>
            </p:cNvSpPr>
            <p:nvPr/>
          </p:nvSpPr>
          <p:spPr bwMode="auto">
            <a:xfrm>
              <a:off x="4740" y="2659"/>
              <a:ext cx="0" cy="99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5" name="Line 13"/>
            <p:cNvSpPr>
              <a:spLocks noChangeShapeType="1"/>
            </p:cNvSpPr>
            <p:nvPr/>
          </p:nvSpPr>
          <p:spPr bwMode="auto">
            <a:xfrm flipH="1">
              <a:off x="884" y="2659"/>
              <a:ext cx="1" cy="1043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6" name="Text Box 14"/>
            <p:cNvSpPr txBox="1">
              <a:spLocks noChangeArrowheads="1"/>
            </p:cNvSpPr>
            <p:nvPr/>
          </p:nvSpPr>
          <p:spPr bwMode="auto">
            <a:xfrm>
              <a:off x="612" y="3713"/>
              <a:ext cx="4367" cy="37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s-ES_tradnl" sz="3200" b="1" dirty="0">
                  <a:solidFill>
                    <a:srgbClr val="0000FF"/>
                  </a:solidFill>
                  <a:latin typeface="Times"/>
                </a:rPr>
                <a:t>M  E  T  A  B  O  L  I  S  M  O</a:t>
              </a: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302000" y="4348163"/>
            <a:ext cx="2952750" cy="1277937"/>
            <a:chOff x="2080" y="2739"/>
            <a:chExt cx="1860" cy="805"/>
          </a:xfrm>
        </p:grpSpPr>
        <p:pic>
          <p:nvPicPr>
            <p:cNvPr id="12302" name="Picture 4"/>
            <p:cNvPicPr>
              <a:picLocks noChangeAspect="1" noChangeArrowheads="1"/>
            </p:cNvPicPr>
            <p:nvPr/>
          </p:nvPicPr>
          <p:blipFill>
            <a:blip r:embed="rId3"/>
            <a:srcRect l="22234" t="76489" r="12640"/>
            <a:stretch>
              <a:fillRect/>
            </a:stretch>
          </p:blipFill>
          <p:spPr bwMode="auto">
            <a:xfrm>
              <a:off x="2080" y="2739"/>
              <a:ext cx="1860" cy="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03" name="Text Box 15"/>
            <p:cNvSpPr txBox="1">
              <a:spLocks noChangeArrowheads="1"/>
            </p:cNvSpPr>
            <p:nvPr/>
          </p:nvSpPr>
          <p:spPr bwMode="auto">
            <a:xfrm>
              <a:off x="2822" y="3231"/>
              <a:ext cx="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 sz="1600">
                  <a:solidFill>
                    <a:schemeClr val="tx1"/>
                  </a:solidFill>
                </a:rPr>
                <a:t>H</a:t>
              </a:r>
              <a:r>
                <a:rPr lang="es-ES_tradnl" sz="1600" baseline="-25000">
                  <a:solidFill>
                    <a:schemeClr val="tx1"/>
                  </a:solidFill>
                </a:rPr>
                <a:t>2</a:t>
              </a:r>
              <a:r>
                <a:rPr lang="es-ES_tradnl" sz="1600">
                  <a:solidFill>
                    <a:schemeClr val="tx1"/>
                  </a:solidFill>
                </a:rPr>
                <a:t>O</a:t>
              </a:r>
            </a:p>
          </p:txBody>
        </p:sp>
      </p:grpSp>
      <p:sp>
        <p:nvSpPr>
          <p:cNvPr id="38929" name="Text Box 17"/>
          <p:cNvSpPr txBox="1">
            <a:spLocks noChangeArrowheads="1"/>
          </p:cNvSpPr>
          <p:nvPr/>
        </p:nvSpPr>
        <p:spPr bwMode="auto">
          <a:xfrm>
            <a:off x="1357290" y="0"/>
            <a:ext cx="3579826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>
                <a:solidFill>
                  <a:srgbClr val="EA6A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Energía para la vida</a:t>
            </a: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348038" y="4383088"/>
            <a:ext cx="2952750" cy="1277937"/>
            <a:chOff x="2080" y="2739"/>
            <a:chExt cx="1860" cy="805"/>
          </a:xfrm>
        </p:grpSpPr>
        <p:pic>
          <p:nvPicPr>
            <p:cNvPr id="12300" name="Picture 19"/>
            <p:cNvPicPr>
              <a:picLocks noChangeAspect="1" noChangeArrowheads="1"/>
            </p:cNvPicPr>
            <p:nvPr/>
          </p:nvPicPr>
          <p:blipFill>
            <a:blip r:embed="rId3"/>
            <a:srcRect l="22234" t="76489" r="12640"/>
            <a:stretch>
              <a:fillRect/>
            </a:stretch>
          </p:blipFill>
          <p:spPr bwMode="auto">
            <a:xfrm>
              <a:off x="2080" y="2739"/>
              <a:ext cx="1860" cy="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01" name="Text Box 20"/>
            <p:cNvSpPr txBox="1">
              <a:spLocks noChangeArrowheads="1"/>
            </p:cNvSpPr>
            <p:nvPr/>
          </p:nvSpPr>
          <p:spPr bwMode="auto">
            <a:xfrm>
              <a:off x="2822" y="3231"/>
              <a:ext cx="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 sz="1600">
                  <a:solidFill>
                    <a:schemeClr val="tx1"/>
                  </a:solidFill>
                </a:rPr>
                <a:t>H</a:t>
              </a:r>
              <a:r>
                <a:rPr lang="es-ES_tradnl" sz="1600" baseline="-25000">
                  <a:solidFill>
                    <a:schemeClr val="tx1"/>
                  </a:solidFill>
                </a:rPr>
                <a:t>2</a:t>
              </a:r>
              <a:r>
                <a:rPr lang="es-ES_tradnl" sz="1600">
                  <a:solidFill>
                    <a:schemeClr val="tx1"/>
                  </a:solidFill>
                </a:rPr>
                <a:t>O</a:t>
              </a:r>
            </a:p>
          </p:txBody>
        </p:sp>
      </p:grpSp>
      <p:sp>
        <p:nvSpPr>
          <p:cNvPr id="21" name="20 CuadroTexto"/>
          <p:cNvSpPr txBox="1"/>
          <p:nvPr/>
        </p:nvSpPr>
        <p:spPr>
          <a:xfrm>
            <a:off x="6538800" y="0"/>
            <a:ext cx="2605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b="1" i="1" dirty="0" smtClean="0">
                <a:solidFill>
                  <a:srgbClr val="C00000"/>
                </a:solidFill>
                <a:latin typeface="Comic Sans MS" pitchFamily="66" charset="0"/>
              </a:rPr>
              <a:t>Repasemos </a:t>
            </a:r>
          </a:p>
          <a:p>
            <a:pPr algn="ctr"/>
            <a:r>
              <a:rPr lang="es-ES_tradnl" b="1" i="1" dirty="0" smtClean="0">
                <a:solidFill>
                  <a:srgbClr val="C00000"/>
                </a:solidFill>
                <a:latin typeface="Comic Sans MS" pitchFamily="66" charset="0"/>
              </a:rPr>
              <a:t>de clases anteriores…</a:t>
            </a:r>
            <a:endParaRPr lang="es-AR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4594956" y="2357430"/>
            <a:ext cx="54854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800" b="1" dirty="0" smtClean="0">
                <a:solidFill>
                  <a:srgbClr val="FF0000"/>
                </a:solidFill>
              </a:rPr>
              <a:t>O</a:t>
            </a:r>
            <a:r>
              <a:rPr lang="es-ES" sz="2800" b="1" baseline="-25000" dirty="0" smtClean="0">
                <a:solidFill>
                  <a:srgbClr val="FF0000"/>
                </a:solidFill>
              </a:rPr>
              <a:t>2</a:t>
            </a:r>
            <a:endParaRPr lang="es-AR" sz="2800" b="1" baseline="-25000" dirty="0">
              <a:solidFill>
                <a:srgbClr val="FF0000"/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046229" y="714356"/>
            <a:ext cx="3097771" cy="1323439"/>
          </a:xfrm>
          <a:prstGeom prst="rect">
            <a:avLst/>
          </a:prstGeom>
          <a:noFill/>
          <a:ln cmpd="sng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CICLO DE LA MATERIA </a:t>
            </a:r>
          </a:p>
          <a:p>
            <a:pPr algn="ctr">
              <a:defRPr/>
            </a:pPr>
            <a:r>
              <a:rPr lang="es-ES_tradnl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 </a:t>
            </a:r>
          </a:p>
          <a:p>
            <a:pPr algn="ctr">
              <a:defRPr/>
            </a:pPr>
            <a:r>
              <a:rPr lang="es-ES_tradnl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FLUJO DE ENERGÍA </a:t>
            </a:r>
          </a:p>
          <a:p>
            <a:pPr algn="ctr">
              <a:defRPr/>
            </a:pPr>
            <a:r>
              <a:rPr lang="es-ES_tradnl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 LA BIÓSFERA</a:t>
            </a:r>
            <a:endParaRPr lang="es-A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/>
      <p:bldP spid="38915" grpId="0" animBg="1"/>
      <p:bldP spid="38921" grpId="0"/>
      <p:bldP spid="38922" grpId="0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304800" y="3200400"/>
            <a:ext cx="17235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s-ES_tradnl" sz="2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Catabolismo</a:t>
            </a:r>
            <a:endParaRPr lang="es-ES_tradnl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7086600" y="3200400"/>
            <a:ext cx="16530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s-ES_tradnl" sz="20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Anabolismo</a:t>
            </a:r>
            <a:endParaRPr lang="es-ES_tradnl" sz="20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3000364" y="428604"/>
            <a:ext cx="26885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s-ES_tradnl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Metabolismo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051050" y="1341438"/>
            <a:ext cx="4070351" cy="4175125"/>
            <a:chOff x="1292" y="845"/>
            <a:chExt cx="2564" cy="2630"/>
          </a:xfrm>
        </p:grpSpPr>
        <p:sp>
          <p:nvSpPr>
            <p:cNvPr id="35850" name="Text Box 2"/>
            <p:cNvSpPr txBox="1">
              <a:spLocks noChangeArrowheads="1"/>
            </p:cNvSpPr>
            <p:nvPr/>
          </p:nvSpPr>
          <p:spPr bwMode="auto">
            <a:xfrm>
              <a:off x="1831" y="845"/>
              <a:ext cx="2025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s-ES_tradnl" sz="2200" b="1" dirty="0">
                  <a:solidFill>
                    <a:srgbClr val="660066"/>
                  </a:solidFill>
                  <a:latin typeface="Arial" pitchFamily="34" charset="0"/>
                  <a:cs typeface="Arial" pitchFamily="34" charset="0"/>
                </a:rPr>
                <a:t>Estructuras complejas</a:t>
              </a:r>
            </a:p>
          </p:txBody>
        </p:sp>
        <p:sp>
          <p:nvSpPr>
            <p:cNvPr id="35851" name="Text Box 3"/>
            <p:cNvSpPr txBox="1">
              <a:spLocks noChangeArrowheads="1"/>
            </p:cNvSpPr>
            <p:nvPr/>
          </p:nvSpPr>
          <p:spPr bwMode="auto">
            <a:xfrm>
              <a:off x="1999" y="2976"/>
              <a:ext cx="1817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s-ES_tradnl" sz="2200" b="1" dirty="0">
                  <a:solidFill>
                    <a:srgbClr val="660066"/>
                  </a:solidFill>
                  <a:latin typeface="Arial" pitchFamily="34" charset="0"/>
                  <a:cs typeface="Arial" pitchFamily="34" charset="0"/>
                </a:rPr>
                <a:t>Estructuras simples</a:t>
              </a:r>
            </a:p>
          </p:txBody>
        </p:sp>
        <p:sp>
          <p:nvSpPr>
            <p:cNvPr id="35852" name="Text Box 14"/>
            <p:cNvSpPr txBox="1">
              <a:spLocks noChangeArrowheads="1"/>
            </p:cNvSpPr>
            <p:nvPr/>
          </p:nvSpPr>
          <p:spPr bwMode="auto">
            <a:xfrm>
              <a:off x="2608" y="1842"/>
              <a:ext cx="5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s-ES_tradnl" sz="3600">
                  <a:solidFill>
                    <a:srgbClr val="FF6600"/>
                  </a:solidFill>
                  <a:latin typeface="Symbol" pitchFamily="18" charset="2"/>
                </a:rPr>
                <a:t>D</a:t>
              </a:r>
              <a:r>
                <a:rPr lang="es-ES_tradnl" sz="3600">
                  <a:solidFill>
                    <a:srgbClr val="FF6600"/>
                  </a:solidFill>
                  <a:latin typeface="Times New Roman" pitchFamily="18" charset="0"/>
                </a:rPr>
                <a:t>G</a:t>
              </a:r>
              <a:endParaRPr lang="es-ES_tradnl" sz="2400">
                <a:solidFill>
                  <a:srgbClr val="FF6600"/>
                </a:solidFill>
                <a:latin typeface="Times New Roman" pitchFamily="18" charset="0"/>
              </a:endParaRPr>
            </a:p>
          </p:txBody>
        </p:sp>
        <p:sp>
          <p:nvSpPr>
            <p:cNvPr id="35853" name="AutoShape 21"/>
            <p:cNvSpPr>
              <a:spLocks noChangeArrowheads="1"/>
            </p:cNvSpPr>
            <p:nvPr/>
          </p:nvSpPr>
          <p:spPr bwMode="auto">
            <a:xfrm rot="-198424">
              <a:off x="1292" y="980"/>
              <a:ext cx="635" cy="2495"/>
            </a:xfrm>
            <a:prstGeom prst="curvedRightArrow">
              <a:avLst>
                <a:gd name="adj1" fmla="val 30851"/>
                <a:gd name="adj2" fmla="val 118020"/>
                <a:gd name="adj3" fmla="val 357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4" name="Text Box 23"/>
            <p:cNvSpPr txBox="1">
              <a:spLocks noChangeArrowheads="1"/>
            </p:cNvSpPr>
            <p:nvPr/>
          </p:nvSpPr>
          <p:spPr bwMode="auto">
            <a:xfrm rot="-5400000">
              <a:off x="890" y="1928"/>
              <a:ext cx="13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000" b="1" dirty="0">
                  <a:solidFill>
                    <a:srgbClr val="FF0000"/>
                  </a:solidFill>
                </a:rPr>
                <a:t>DEGRADACION</a:t>
              </a:r>
            </a:p>
          </p:txBody>
        </p:sp>
        <p:sp>
          <p:nvSpPr>
            <p:cNvPr id="35855" name="AutoShape 25"/>
            <p:cNvSpPr>
              <a:spLocks noChangeArrowheads="1"/>
            </p:cNvSpPr>
            <p:nvPr/>
          </p:nvSpPr>
          <p:spPr bwMode="auto">
            <a:xfrm>
              <a:off x="1746" y="1979"/>
              <a:ext cx="816" cy="181"/>
            </a:xfrm>
            <a:custGeom>
              <a:avLst/>
              <a:gdLst>
                <a:gd name="T0" fmla="*/ 23 w 21600"/>
                <a:gd name="T1" fmla="*/ 0 h 21600"/>
                <a:gd name="T2" fmla="*/ 0 w 21600"/>
                <a:gd name="T3" fmla="*/ 1 h 21600"/>
                <a:gd name="T4" fmla="*/ 23 w 21600"/>
                <a:gd name="T5" fmla="*/ 2 h 21600"/>
                <a:gd name="T6" fmla="*/ 31 w 21600"/>
                <a:gd name="T7" fmla="*/ 1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2 w 21600"/>
                <a:gd name="T13" fmla="*/ 5370 h 21600"/>
                <a:gd name="T14" fmla="*/ 18900 w 21600"/>
                <a:gd name="T15" fmla="*/ 1623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5076825" y="1123950"/>
            <a:ext cx="1943100" cy="3960813"/>
            <a:chOff x="3198" y="708"/>
            <a:chExt cx="1224" cy="2495"/>
          </a:xfrm>
        </p:grpSpPr>
        <p:sp>
          <p:nvSpPr>
            <p:cNvPr id="35847" name="AutoShape 22"/>
            <p:cNvSpPr>
              <a:spLocks noChangeArrowheads="1"/>
            </p:cNvSpPr>
            <p:nvPr/>
          </p:nvSpPr>
          <p:spPr bwMode="auto">
            <a:xfrm rot="10800000">
              <a:off x="3787" y="708"/>
              <a:ext cx="635" cy="2495"/>
            </a:xfrm>
            <a:prstGeom prst="curvedRightArrow">
              <a:avLst>
                <a:gd name="adj1" fmla="val 30851"/>
                <a:gd name="adj2" fmla="val 118020"/>
                <a:gd name="adj3" fmla="val 357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48" name="Text Box 24"/>
            <p:cNvSpPr txBox="1">
              <a:spLocks noChangeArrowheads="1"/>
            </p:cNvSpPr>
            <p:nvPr/>
          </p:nvSpPr>
          <p:spPr bwMode="auto">
            <a:xfrm rot="16200000">
              <a:off x="3784" y="2050"/>
              <a:ext cx="84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000" b="1" dirty="0">
                  <a:solidFill>
                    <a:srgbClr val="000099"/>
                  </a:solidFill>
                </a:rPr>
                <a:t>SINTESIS</a:t>
              </a:r>
            </a:p>
          </p:txBody>
        </p:sp>
        <p:sp>
          <p:nvSpPr>
            <p:cNvPr id="35849" name="AutoShape 26"/>
            <p:cNvSpPr>
              <a:spLocks noChangeArrowheads="1"/>
            </p:cNvSpPr>
            <p:nvPr/>
          </p:nvSpPr>
          <p:spPr bwMode="auto">
            <a:xfrm>
              <a:off x="3198" y="1979"/>
              <a:ext cx="816" cy="181"/>
            </a:xfrm>
            <a:custGeom>
              <a:avLst/>
              <a:gdLst>
                <a:gd name="T0" fmla="*/ 23 w 21600"/>
                <a:gd name="T1" fmla="*/ 0 h 21600"/>
                <a:gd name="T2" fmla="*/ 0 w 21600"/>
                <a:gd name="T3" fmla="*/ 1 h 21600"/>
                <a:gd name="T4" fmla="*/ 23 w 21600"/>
                <a:gd name="T5" fmla="*/ 2 h 21600"/>
                <a:gd name="T6" fmla="*/ 31 w 21600"/>
                <a:gd name="T7" fmla="*/ 1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2 w 21600"/>
                <a:gd name="T13" fmla="*/ 5370 h 21600"/>
                <a:gd name="T14" fmla="*/ 18900 w 21600"/>
                <a:gd name="T15" fmla="*/ 1623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" name="15 CuadroTexto"/>
          <p:cNvSpPr txBox="1"/>
          <p:nvPr/>
        </p:nvSpPr>
        <p:spPr>
          <a:xfrm>
            <a:off x="6538800" y="0"/>
            <a:ext cx="2605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b="1" i="1" dirty="0" smtClean="0">
                <a:solidFill>
                  <a:srgbClr val="C00000"/>
                </a:solidFill>
                <a:latin typeface="Comic Sans MS" pitchFamily="66" charset="0"/>
              </a:rPr>
              <a:t>Repasemos </a:t>
            </a:r>
          </a:p>
          <a:p>
            <a:pPr algn="ctr"/>
            <a:r>
              <a:rPr lang="es-ES_tradnl" b="1" i="1" dirty="0" smtClean="0">
                <a:solidFill>
                  <a:srgbClr val="C00000"/>
                </a:solidFill>
                <a:latin typeface="Comic Sans MS" pitchFamily="66" charset="0"/>
              </a:rPr>
              <a:t>de clases anteriores…</a:t>
            </a:r>
            <a:endParaRPr lang="es-AR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143240" y="5929330"/>
            <a:ext cx="2756011" cy="707886"/>
          </a:xfrm>
          <a:prstGeom prst="rect">
            <a:avLst/>
          </a:prstGeom>
          <a:noFill/>
          <a:ln cmpd="sng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FLUJO DE ENERGÍA </a:t>
            </a:r>
          </a:p>
          <a:p>
            <a:pPr algn="ctr">
              <a:defRPr/>
            </a:pPr>
            <a:r>
              <a:rPr lang="es-ES_tradnl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 LA BIÓSFERA</a:t>
            </a:r>
            <a:endParaRPr lang="es-A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6" grpId="0"/>
      <p:bldP spid="21517" grpId="0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8625" y="1090613"/>
            <a:ext cx="8501063" cy="4247317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¿Qué </a:t>
            </a:r>
            <a:r>
              <a:rPr lang="es-ES_trad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cambios ocurren </a:t>
            </a: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en las reacciones </a:t>
            </a:r>
            <a:r>
              <a:rPr lang="es-ES_trad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metabólicas?</a:t>
            </a:r>
            <a:endParaRPr lang="es-ES_tradnl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_trad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2000" b="1" dirty="0">
                <a:latin typeface="Arial" pitchFamily="34" charset="0"/>
                <a:cs typeface="Arial" pitchFamily="34" charset="0"/>
              </a:rPr>
              <a:t>Las transformaciones químicas en los sistemas biológicos se acompañan de </a:t>
            </a:r>
            <a:r>
              <a:rPr lang="es-ES_tradnl" sz="2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cambios energéticos</a:t>
            </a:r>
            <a:r>
              <a:rPr lang="es-ES_tradnl" sz="20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_tradnl" sz="2000" b="1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2000" b="1" dirty="0">
                <a:latin typeface="Arial" pitchFamily="34" charset="0"/>
                <a:cs typeface="Arial" pitchFamily="34" charset="0"/>
              </a:rPr>
              <a:t>Conocer estos cambios permite entender la lógica y sentido del METABOLISMO celular.</a:t>
            </a:r>
            <a:r>
              <a:rPr lang="es-AR" sz="20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b="1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AR" sz="2000" b="1" dirty="0">
                <a:latin typeface="Arial" pitchFamily="34" charset="0"/>
                <a:cs typeface="Arial" pitchFamily="34" charset="0"/>
              </a:rPr>
              <a:t>Los seres vivos requieren y utilizan la energía de su entorno, para realizar trabajo.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AR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57250" y="571500"/>
            <a:ext cx="5357813" cy="51706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AR" sz="2400" b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Energía libre </a:t>
            </a:r>
            <a:r>
              <a:rPr lang="es-AR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(G) </a:t>
            </a:r>
            <a:r>
              <a:rPr lang="es-AR" dirty="0">
                <a:latin typeface="Arial" pitchFamily="34" charset="0"/>
                <a:cs typeface="Arial" pitchFamily="34" charset="0"/>
              </a:rPr>
              <a:t>(Energía de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Gibbs</a:t>
            </a:r>
            <a:r>
              <a:rPr lang="es-AR" dirty="0">
                <a:latin typeface="Arial" pitchFamily="34" charset="0"/>
                <a:cs typeface="Arial" pitchFamily="34" charset="0"/>
              </a:rPr>
              <a:t>): es la fracción de la energía liberada en las reacciones bioquímicas que es disponible para realizar trabajo útil.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AR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Se puede predecir el sentido de una reacción química, si ocurrirá espontáneamente o no.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_tradnl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los 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Productos (P) de una reacción 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tienen menos energía que los Reactivos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G del sistema disminuye </a:t>
            </a:r>
            <a:r>
              <a:rPr lang="es-ES_tradnl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(- </a:t>
            </a:r>
            <a:r>
              <a:rPr lang="es-ES_tradnl" dirty="0">
                <a:solidFill>
                  <a:srgbClr val="0000FF"/>
                </a:solidFill>
                <a:latin typeface="Symbol" pitchFamily="18" charset="2"/>
                <a:cs typeface="Arial" pitchFamily="34" charset="0"/>
              </a:rPr>
              <a:t>D</a:t>
            </a:r>
            <a:r>
              <a:rPr lang="es-ES_tradnl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G) 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La reacción es </a:t>
            </a:r>
            <a:r>
              <a:rPr lang="es-ES_tradnl" i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exergónica</a:t>
            </a:r>
            <a:endParaRPr lang="es-ES_tradnl" i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los P tienen más energía que los Reactivos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Si G del sistema aumenta </a:t>
            </a:r>
            <a:r>
              <a:rPr lang="es-ES_tradnl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(+</a:t>
            </a:r>
            <a:r>
              <a:rPr lang="es-ES_tradnl" dirty="0">
                <a:solidFill>
                  <a:srgbClr val="0000FF"/>
                </a:solidFill>
                <a:latin typeface="Symbol" pitchFamily="18" charset="2"/>
                <a:cs typeface="Arial" pitchFamily="34" charset="0"/>
              </a:rPr>
              <a:t>D</a:t>
            </a:r>
            <a:r>
              <a:rPr lang="es-ES_tradnl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G) 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dirty="0">
                <a:latin typeface="Arial" pitchFamily="34" charset="0"/>
                <a:cs typeface="Arial" pitchFamily="34" charset="0"/>
              </a:rPr>
              <a:t>La reacción es </a:t>
            </a:r>
            <a:r>
              <a:rPr lang="es-ES_tradnl" i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endergónica</a:t>
            </a:r>
            <a:endParaRPr lang="es-AR" i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A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4 CuadroTexto"/>
          <p:cNvSpPr txBox="1">
            <a:spLocks noChangeArrowheads="1"/>
          </p:cNvSpPr>
          <p:nvPr/>
        </p:nvSpPr>
        <p:spPr bwMode="auto">
          <a:xfrm>
            <a:off x="6572250" y="3071813"/>
            <a:ext cx="2207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 dirty="0">
                <a:solidFill>
                  <a:srgbClr val="0000FF"/>
                </a:solidFill>
              </a:rPr>
              <a:t>Reacción espontánea</a:t>
            </a:r>
          </a:p>
          <a:p>
            <a:pPr algn="ctr"/>
            <a:r>
              <a:rPr lang="es-ES_tradnl" dirty="0">
                <a:solidFill>
                  <a:srgbClr val="7030A0"/>
                </a:solidFill>
              </a:rPr>
              <a:t> </a:t>
            </a:r>
            <a:endParaRPr lang="es-AR" dirty="0">
              <a:solidFill>
                <a:srgbClr val="7030A0"/>
              </a:solidFill>
            </a:endParaRPr>
          </a:p>
        </p:txBody>
      </p:sp>
      <p:sp>
        <p:nvSpPr>
          <p:cNvPr id="6" name="5 Cerrar llave"/>
          <p:cNvSpPr/>
          <p:nvPr/>
        </p:nvSpPr>
        <p:spPr>
          <a:xfrm>
            <a:off x="6286500" y="2786063"/>
            <a:ext cx="142875" cy="1143000"/>
          </a:xfrm>
          <a:prstGeom prst="rightBrace">
            <a:avLst>
              <a:gd name="adj1" fmla="val 8333"/>
              <a:gd name="adj2" fmla="val 53325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7" name="6 Cerrar llave"/>
          <p:cNvSpPr/>
          <p:nvPr/>
        </p:nvSpPr>
        <p:spPr>
          <a:xfrm>
            <a:off x="6357938" y="4429125"/>
            <a:ext cx="142875" cy="1143000"/>
          </a:xfrm>
          <a:prstGeom prst="rightBrace">
            <a:avLst>
              <a:gd name="adj1" fmla="val 8333"/>
              <a:gd name="adj2" fmla="val 53325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12294" name="7 Rectángulo"/>
          <p:cNvSpPr>
            <a:spLocks noChangeArrowheads="1"/>
          </p:cNvSpPr>
          <p:nvPr/>
        </p:nvSpPr>
        <p:spPr bwMode="auto">
          <a:xfrm>
            <a:off x="6500813" y="4572000"/>
            <a:ext cx="26431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rgbClr val="0000FF"/>
                </a:solidFill>
              </a:rPr>
              <a:t>Reacción </a:t>
            </a:r>
            <a:endParaRPr lang="es-ES_tradnl" b="1" dirty="0" smtClean="0">
              <a:solidFill>
                <a:srgbClr val="0000FF"/>
              </a:solidFill>
            </a:endParaRPr>
          </a:p>
          <a:p>
            <a:pPr algn="ctr"/>
            <a:r>
              <a:rPr lang="es-ES_tradnl" b="1" dirty="0" smtClean="0">
                <a:solidFill>
                  <a:srgbClr val="0000FF"/>
                </a:solidFill>
              </a:rPr>
              <a:t>NO espontánea</a:t>
            </a:r>
            <a:endParaRPr lang="es-ES_tradnl" b="1" dirty="0">
              <a:solidFill>
                <a:srgbClr val="0000FF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214678" y="0"/>
            <a:ext cx="551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i="1" dirty="0" smtClean="0">
                <a:solidFill>
                  <a:srgbClr val="FF0000"/>
                </a:solidFill>
                <a:latin typeface="Comic Sans MS" pitchFamily="66" charset="0"/>
              </a:rPr>
              <a:t>Conceptos para repasar de otras asignaturas….</a:t>
            </a:r>
            <a:endParaRPr lang="es-AR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rmAutofit/>
          </a:bodyPr>
          <a:lstStyle/>
          <a:p>
            <a:pPr algn="ctr"/>
            <a:r>
              <a:rPr lang="en-US" sz="2800" dirty="0" err="1" smtClean="0">
                <a:solidFill>
                  <a:srgbClr val="FF0000"/>
                </a:solidFill>
              </a:rPr>
              <a:t>Cambios</a:t>
            </a:r>
            <a:r>
              <a:rPr lang="en-US" sz="2800" dirty="0" smtClean="0">
                <a:solidFill>
                  <a:srgbClr val="FF0000"/>
                </a:solidFill>
              </a:rPr>
              <a:t> de </a:t>
            </a:r>
            <a:r>
              <a:rPr lang="en-US" sz="2800" dirty="0" err="1" smtClean="0">
                <a:solidFill>
                  <a:srgbClr val="FF0000"/>
                </a:solidFill>
              </a:rPr>
              <a:t>Energía</a:t>
            </a:r>
            <a:r>
              <a:rPr lang="en-US" sz="2800" dirty="0" smtClean="0">
                <a:solidFill>
                  <a:srgbClr val="FF0000"/>
                </a:solidFill>
              </a:rPr>
              <a:t> en </a:t>
            </a:r>
            <a:r>
              <a:rPr lang="en-US" sz="2800" dirty="0" err="1">
                <a:solidFill>
                  <a:srgbClr val="FF0000"/>
                </a:solidFill>
              </a:rPr>
              <a:t>una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reacción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3250" name="Freeform 2"/>
          <p:cNvSpPr>
            <a:spLocks/>
          </p:cNvSpPr>
          <p:nvPr/>
        </p:nvSpPr>
        <p:spPr bwMode="auto">
          <a:xfrm>
            <a:off x="1879302" y="3665319"/>
            <a:ext cx="3552245" cy="2107917"/>
          </a:xfrm>
          <a:custGeom>
            <a:avLst/>
            <a:gdLst/>
            <a:ahLst/>
            <a:cxnLst>
              <a:cxn ang="0">
                <a:pos x="20" y="734"/>
              </a:cxn>
              <a:cxn ang="0">
                <a:pos x="140" y="734"/>
              </a:cxn>
              <a:cxn ang="0">
                <a:pos x="860" y="82"/>
              </a:cxn>
              <a:cxn ang="0">
                <a:pos x="1700" y="1223"/>
              </a:cxn>
              <a:cxn ang="0">
                <a:pos x="2540" y="1386"/>
              </a:cxn>
            </a:cxnLst>
            <a:rect l="0" t="0" r="r" b="b"/>
            <a:pathLst>
              <a:path w="2540" h="1440">
                <a:moveTo>
                  <a:pt x="20" y="734"/>
                </a:moveTo>
                <a:cubicBezTo>
                  <a:pt x="10" y="788"/>
                  <a:pt x="0" y="843"/>
                  <a:pt x="140" y="734"/>
                </a:cubicBezTo>
                <a:cubicBezTo>
                  <a:pt x="280" y="625"/>
                  <a:pt x="600" y="0"/>
                  <a:pt x="860" y="82"/>
                </a:cubicBezTo>
                <a:cubicBezTo>
                  <a:pt x="1120" y="164"/>
                  <a:pt x="1420" y="1006"/>
                  <a:pt x="1700" y="1223"/>
                </a:cubicBezTo>
                <a:cubicBezTo>
                  <a:pt x="1980" y="1440"/>
                  <a:pt x="2400" y="1359"/>
                  <a:pt x="2540" y="138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34 Grupo"/>
          <p:cNvGrpSpPr/>
          <p:nvPr/>
        </p:nvGrpSpPr>
        <p:grpSpPr>
          <a:xfrm>
            <a:off x="725516" y="2920181"/>
            <a:ext cx="6561098" cy="3509215"/>
            <a:chOff x="1132198" y="1928802"/>
            <a:chExt cx="6561098" cy="3509215"/>
          </a:xfrm>
        </p:grpSpPr>
        <p:sp>
          <p:nvSpPr>
            <p:cNvPr id="53251" name="Line 3"/>
            <p:cNvSpPr>
              <a:spLocks noChangeShapeType="1"/>
            </p:cNvSpPr>
            <p:nvPr/>
          </p:nvSpPr>
          <p:spPr bwMode="auto">
            <a:xfrm>
              <a:off x="2285984" y="2000240"/>
              <a:ext cx="0" cy="300039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arrow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52" name="Line 4"/>
            <p:cNvSpPr>
              <a:spLocks noChangeShapeType="1"/>
            </p:cNvSpPr>
            <p:nvPr/>
          </p:nvSpPr>
          <p:spPr bwMode="auto">
            <a:xfrm>
              <a:off x="2285984" y="5000633"/>
              <a:ext cx="52864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1132198" y="1928802"/>
              <a:ext cx="10124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rgbClr val="FF0000"/>
                  </a:solidFill>
                </a:rPr>
                <a:t>Energia</a:t>
              </a:r>
              <a:endParaRPr lang="en-US" b="1" dirty="0">
                <a:solidFill>
                  <a:srgbClr val="FF0000"/>
                </a:solidFill>
              </a:endParaRPr>
            </a:p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 </a:t>
              </a:r>
              <a:r>
                <a:rPr lang="en-US" b="1" dirty="0" err="1">
                  <a:solidFill>
                    <a:srgbClr val="FF0000"/>
                  </a:solidFill>
                </a:rPr>
                <a:t>libre</a:t>
              </a:r>
              <a:r>
                <a:rPr lang="en-US" b="1" dirty="0">
                  <a:solidFill>
                    <a:srgbClr val="FF0000"/>
                  </a:solidFill>
                </a:rPr>
                <a:t> (G)</a:t>
              </a: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5072066" y="5068685"/>
              <a:ext cx="2621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/>
                <a:t>Progreso</a:t>
              </a:r>
              <a:r>
                <a:rPr lang="en-US" dirty="0"/>
                <a:t> de la </a:t>
              </a:r>
              <a:r>
                <a:rPr lang="en-US" dirty="0" err="1"/>
                <a:t>reaccion</a:t>
              </a:r>
              <a:endParaRPr lang="en-US" dirty="0"/>
            </a:p>
          </p:txBody>
        </p:sp>
      </p:grpSp>
      <p:grpSp>
        <p:nvGrpSpPr>
          <p:cNvPr id="4" name="23 Grupo"/>
          <p:cNvGrpSpPr/>
          <p:nvPr/>
        </p:nvGrpSpPr>
        <p:grpSpPr>
          <a:xfrm>
            <a:off x="2307930" y="3059668"/>
            <a:ext cx="1737360" cy="719357"/>
            <a:chOff x="2714612" y="1996851"/>
            <a:chExt cx="1737360" cy="719357"/>
          </a:xfrm>
        </p:grpSpPr>
        <p:cxnSp>
          <p:nvCxnSpPr>
            <p:cNvPr id="13" name="12 Conector recto"/>
            <p:cNvCxnSpPr/>
            <p:nvPr/>
          </p:nvCxnSpPr>
          <p:spPr>
            <a:xfrm>
              <a:off x="2714612" y="2714620"/>
              <a:ext cx="1737360" cy="1588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14 CuadroTexto"/>
            <p:cNvSpPr txBox="1"/>
            <p:nvPr/>
          </p:nvSpPr>
          <p:spPr>
            <a:xfrm>
              <a:off x="2885181" y="1996851"/>
              <a:ext cx="12234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Estado de</a:t>
              </a:r>
            </a:p>
            <a:p>
              <a:pPr algn="ctr"/>
              <a:r>
                <a:rPr lang="en-US" dirty="0" err="1"/>
                <a:t>activación</a:t>
              </a:r>
              <a:endParaRPr lang="en-US" dirty="0"/>
            </a:p>
          </p:txBody>
        </p:sp>
      </p:grpSp>
      <p:grpSp>
        <p:nvGrpSpPr>
          <p:cNvPr id="5" name="27 Grupo"/>
          <p:cNvGrpSpPr/>
          <p:nvPr/>
        </p:nvGrpSpPr>
        <p:grpSpPr>
          <a:xfrm>
            <a:off x="4093880" y="3643314"/>
            <a:ext cx="2236440" cy="1071570"/>
            <a:chOff x="4500562" y="2714620"/>
            <a:chExt cx="2236440" cy="1071570"/>
          </a:xfrm>
        </p:grpSpPr>
        <p:sp>
          <p:nvSpPr>
            <p:cNvPr id="16" name="15 Cerrar llave"/>
            <p:cNvSpPr/>
            <p:nvPr/>
          </p:nvSpPr>
          <p:spPr>
            <a:xfrm>
              <a:off x="4500562" y="2714620"/>
              <a:ext cx="357190" cy="1071570"/>
            </a:xfrm>
            <a:prstGeom prst="rightBrace">
              <a:avLst>
                <a:gd name="adj1" fmla="val 8333"/>
                <a:gd name="adj2" fmla="val 4999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5000628" y="3059668"/>
              <a:ext cx="173637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/>
                <a:t>Energia</a:t>
              </a:r>
              <a:r>
                <a:rPr lang="en-US" dirty="0"/>
                <a:t> de </a:t>
              </a:r>
            </a:p>
            <a:p>
              <a:pPr algn="ctr"/>
              <a:r>
                <a:rPr lang="en-US" dirty="0" err="1"/>
                <a:t>Activacion</a:t>
              </a:r>
              <a:r>
                <a:rPr lang="en-US" dirty="0"/>
                <a:t> (Ea)</a:t>
              </a:r>
            </a:p>
          </p:txBody>
        </p:sp>
      </p:grpSp>
      <p:grpSp>
        <p:nvGrpSpPr>
          <p:cNvPr id="6" name="24 Grupo"/>
          <p:cNvGrpSpPr/>
          <p:nvPr/>
        </p:nvGrpSpPr>
        <p:grpSpPr>
          <a:xfrm>
            <a:off x="4093880" y="4920445"/>
            <a:ext cx="2220392" cy="785818"/>
            <a:chOff x="4500562" y="3786190"/>
            <a:chExt cx="2220392" cy="785818"/>
          </a:xfrm>
        </p:grpSpPr>
        <p:sp>
          <p:nvSpPr>
            <p:cNvPr id="18" name="17 Cerrar llave"/>
            <p:cNvSpPr/>
            <p:nvPr/>
          </p:nvSpPr>
          <p:spPr>
            <a:xfrm>
              <a:off x="4500562" y="3786190"/>
              <a:ext cx="120930" cy="785818"/>
            </a:xfrm>
            <a:prstGeom prst="rightBrace">
              <a:avLst>
                <a:gd name="adj1" fmla="val 8333"/>
                <a:gd name="adj2" fmla="val 49999"/>
              </a:avLst>
            </a:prstGeom>
            <a:solidFill>
              <a:srgbClr val="FF0000"/>
            </a:solidFill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4857752" y="4000504"/>
              <a:ext cx="1863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b="1" dirty="0">
                  <a:solidFill>
                    <a:srgbClr val="FF0000"/>
                  </a:solidFill>
                </a:rPr>
                <a:t>Δ</a:t>
              </a:r>
              <a:r>
                <a:rPr lang="en-US" b="1" dirty="0">
                  <a:solidFill>
                    <a:srgbClr val="FF0000"/>
                  </a:solidFill>
                </a:rPr>
                <a:t>G (-) </a:t>
              </a:r>
              <a:r>
                <a:rPr lang="en-US" dirty="0"/>
                <a:t>de </a:t>
              </a:r>
              <a:r>
                <a:rPr lang="en-US" dirty="0" err="1"/>
                <a:t>reaccion</a:t>
              </a:r>
              <a:endParaRPr lang="en-US" dirty="0"/>
            </a:p>
          </p:txBody>
        </p:sp>
      </p:grpSp>
      <p:grpSp>
        <p:nvGrpSpPr>
          <p:cNvPr id="7" name="25 Grupo"/>
          <p:cNvGrpSpPr/>
          <p:nvPr/>
        </p:nvGrpSpPr>
        <p:grpSpPr>
          <a:xfrm>
            <a:off x="93352" y="4479675"/>
            <a:ext cx="2428892" cy="646331"/>
            <a:chOff x="500034" y="3429000"/>
            <a:chExt cx="2428892" cy="646331"/>
          </a:xfrm>
        </p:grpSpPr>
        <p:cxnSp>
          <p:nvCxnSpPr>
            <p:cNvPr id="8" name="7 Conector recto"/>
            <p:cNvCxnSpPr/>
            <p:nvPr/>
          </p:nvCxnSpPr>
          <p:spPr>
            <a:xfrm>
              <a:off x="2000232" y="3786190"/>
              <a:ext cx="928694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19 CuadroTexto"/>
            <p:cNvSpPr txBox="1"/>
            <p:nvPr/>
          </p:nvSpPr>
          <p:spPr>
            <a:xfrm>
              <a:off x="500034" y="3429000"/>
              <a:ext cx="17462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G</a:t>
              </a:r>
              <a:r>
                <a:rPr lang="en-US" b="1" baseline="-25000" dirty="0">
                  <a:solidFill>
                    <a:srgbClr val="FF0000"/>
                  </a:solidFill>
                </a:rPr>
                <a:t>1</a:t>
              </a:r>
              <a:r>
                <a:rPr lang="en-US" b="1" dirty="0">
                  <a:solidFill>
                    <a:srgbClr val="FF0000"/>
                  </a:solidFill>
                </a:rPr>
                <a:t> </a:t>
              </a:r>
              <a:r>
                <a:rPr lang="en-US" dirty="0"/>
                <a:t>de </a:t>
              </a:r>
              <a:r>
                <a:rPr lang="en-US" dirty="0" err="1"/>
                <a:t>Reactivos</a:t>
              </a:r>
              <a:r>
                <a:rPr lang="en-US" dirty="0"/>
                <a:t>  </a:t>
              </a:r>
            </a:p>
            <a:p>
              <a:pPr algn="ctr"/>
              <a:r>
                <a:rPr lang="en-US" dirty="0"/>
                <a:t>A+B</a:t>
              </a:r>
            </a:p>
          </p:txBody>
        </p:sp>
      </p:grpSp>
      <p:grpSp>
        <p:nvGrpSpPr>
          <p:cNvPr id="10" name="26 Grupo"/>
          <p:cNvGrpSpPr/>
          <p:nvPr/>
        </p:nvGrpSpPr>
        <p:grpSpPr>
          <a:xfrm>
            <a:off x="4376786" y="5408369"/>
            <a:ext cx="3521606" cy="369332"/>
            <a:chOff x="4783468" y="4345552"/>
            <a:chExt cx="3521606" cy="369332"/>
          </a:xfrm>
        </p:grpSpPr>
        <p:cxnSp>
          <p:nvCxnSpPr>
            <p:cNvPr id="9" name="8 Conector recto"/>
            <p:cNvCxnSpPr/>
            <p:nvPr/>
          </p:nvCxnSpPr>
          <p:spPr>
            <a:xfrm>
              <a:off x="4783468" y="4643446"/>
              <a:ext cx="1645920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20 CuadroTexto"/>
            <p:cNvSpPr txBox="1"/>
            <p:nvPr/>
          </p:nvSpPr>
          <p:spPr>
            <a:xfrm>
              <a:off x="6173913" y="4345552"/>
              <a:ext cx="21311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G</a:t>
              </a:r>
              <a:r>
                <a:rPr lang="en-US" b="1" baseline="-25000" dirty="0">
                  <a:solidFill>
                    <a:srgbClr val="FF0000"/>
                  </a:solidFill>
                </a:rPr>
                <a:t>2</a:t>
              </a:r>
              <a:r>
                <a:rPr lang="en-US" dirty="0"/>
                <a:t> de </a:t>
              </a:r>
              <a:r>
                <a:rPr lang="en-US" dirty="0" err="1"/>
                <a:t>Productos</a:t>
              </a:r>
              <a:r>
                <a:rPr lang="en-US" dirty="0"/>
                <a:t> C+D</a:t>
              </a:r>
            </a:p>
          </p:txBody>
        </p:sp>
      </p:grpSp>
      <p:grpSp>
        <p:nvGrpSpPr>
          <p:cNvPr id="14" name="33 Grupo"/>
          <p:cNvGrpSpPr/>
          <p:nvPr/>
        </p:nvGrpSpPr>
        <p:grpSpPr>
          <a:xfrm>
            <a:off x="3071802" y="1357298"/>
            <a:ext cx="3151091" cy="482560"/>
            <a:chOff x="2614978" y="1681451"/>
            <a:chExt cx="3151091" cy="482560"/>
          </a:xfrm>
        </p:grpSpPr>
        <p:sp>
          <p:nvSpPr>
            <p:cNvPr id="30" name="29 CuadroTexto"/>
            <p:cNvSpPr txBox="1"/>
            <p:nvPr/>
          </p:nvSpPr>
          <p:spPr>
            <a:xfrm>
              <a:off x="2614978" y="1702346"/>
              <a:ext cx="9274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A + B</a:t>
              </a:r>
            </a:p>
          </p:txBody>
        </p:sp>
        <p:cxnSp>
          <p:nvCxnSpPr>
            <p:cNvPr id="32" name="31 Conector recto de flecha"/>
            <p:cNvCxnSpPr/>
            <p:nvPr/>
          </p:nvCxnSpPr>
          <p:spPr>
            <a:xfrm>
              <a:off x="3571868" y="1927214"/>
              <a:ext cx="1143008" cy="1588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32 CuadroTexto"/>
            <p:cNvSpPr txBox="1"/>
            <p:nvPr/>
          </p:nvSpPr>
          <p:spPr>
            <a:xfrm>
              <a:off x="4786314" y="1681451"/>
              <a:ext cx="9797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C + D</a:t>
              </a:r>
            </a:p>
          </p:txBody>
        </p:sp>
      </p:grpSp>
      <p:sp>
        <p:nvSpPr>
          <p:cNvPr id="37" name="Freeform 2"/>
          <p:cNvSpPr>
            <a:spLocks/>
          </p:cNvSpPr>
          <p:nvPr/>
        </p:nvSpPr>
        <p:spPr bwMode="auto">
          <a:xfrm rot="529925">
            <a:off x="1894451" y="4554564"/>
            <a:ext cx="3357586" cy="934453"/>
          </a:xfrm>
          <a:custGeom>
            <a:avLst/>
            <a:gdLst/>
            <a:ahLst/>
            <a:cxnLst>
              <a:cxn ang="0">
                <a:pos x="20" y="734"/>
              </a:cxn>
              <a:cxn ang="0">
                <a:pos x="140" y="734"/>
              </a:cxn>
              <a:cxn ang="0">
                <a:pos x="860" y="82"/>
              </a:cxn>
              <a:cxn ang="0">
                <a:pos x="1700" y="1223"/>
              </a:cxn>
              <a:cxn ang="0">
                <a:pos x="2540" y="1386"/>
              </a:cxn>
            </a:cxnLst>
            <a:rect l="0" t="0" r="r" b="b"/>
            <a:pathLst>
              <a:path w="2540" h="1440">
                <a:moveTo>
                  <a:pt x="20" y="734"/>
                </a:moveTo>
                <a:cubicBezTo>
                  <a:pt x="10" y="788"/>
                  <a:pt x="0" y="843"/>
                  <a:pt x="140" y="734"/>
                </a:cubicBezTo>
                <a:cubicBezTo>
                  <a:pt x="280" y="625"/>
                  <a:pt x="600" y="0"/>
                  <a:pt x="860" y="82"/>
                </a:cubicBezTo>
                <a:cubicBezTo>
                  <a:pt x="1120" y="164"/>
                  <a:pt x="1420" y="1006"/>
                  <a:pt x="1700" y="1223"/>
                </a:cubicBezTo>
                <a:cubicBezTo>
                  <a:pt x="1980" y="1440"/>
                  <a:pt x="2400" y="1359"/>
                  <a:pt x="2540" y="1386"/>
                </a:cubicBezTo>
              </a:path>
            </a:pathLst>
          </a:cu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37 Grupo"/>
          <p:cNvGrpSpPr/>
          <p:nvPr/>
        </p:nvGrpSpPr>
        <p:grpSpPr>
          <a:xfrm>
            <a:off x="4286332" y="4491816"/>
            <a:ext cx="2181519" cy="646332"/>
            <a:chOff x="4786314" y="2714622"/>
            <a:chExt cx="2181519" cy="1211874"/>
          </a:xfrm>
        </p:grpSpPr>
        <p:sp>
          <p:nvSpPr>
            <p:cNvPr id="39" name="38 Cerrar llave"/>
            <p:cNvSpPr/>
            <p:nvPr/>
          </p:nvSpPr>
          <p:spPr>
            <a:xfrm>
              <a:off x="4786314" y="2714622"/>
              <a:ext cx="236176" cy="937625"/>
            </a:xfrm>
            <a:prstGeom prst="rightBrace">
              <a:avLst>
                <a:gd name="adj1" fmla="val 8333"/>
                <a:gd name="adj2" fmla="val 4999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5000628" y="2714624"/>
              <a:ext cx="1967205" cy="1211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Ea de la </a:t>
              </a:r>
              <a:r>
                <a:rPr lang="en-US" dirty="0" err="1"/>
                <a:t>reaccion</a:t>
              </a:r>
              <a:endParaRPr lang="en-US" dirty="0"/>
            </a:p>
            <a:p>
              <a:pPr algn="ctr"/>
              <a:r>
                <a:rPr lang="en-US" dirty="0" err="1"/>
                <a:t>catalizada</a:t>
              </a:r>
              <a:endParaRPr lang="en-US" dirty="0"/>
            </a:p>
          </p:txBody>
        </p:sp>
      </p:grpSp>
      <p:sp>
        <p:nvSpPr>
          <p:cNvPr id="36" name="35 CuadroTexto"/>
          <p:cNvSpPr txBox="1"/>
          <p:nvPr/>
        </p:nvSpPr>
        <p:spPr>
          <a:xfrm>
            <a:off x="3857620" y="1202280"/>
            <a:ext cx="1273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>
                <a:solidFill>
                  <a:srgbClr val="FF0000"/>
                </a:solidFill>
              </a:rPr>
              <a:t>Catalizador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3857620" y="2094548"/>
            <a:ext cx="52149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 </a:t>
            </a:r>
            <a:r>
              <a:rPr lang="en-US" dirty="0" err="1"/>
              <a:t>velocidad</a:t>
            </a:r>
            <a:r>
              <a:rPr lang="en-US" dirty="0"/>
              <a:t> a la </a:t>
            </a:r>
            <a:r>
              <a:rPr lang="en-US" dirty="0" err="1"/>
              <a:t>cual</a:t>
            </a:r>
            <a:r>
              <a:rPr lang="en-US" dirty="0"/>
              <a:t> se produce el </a:t>
            </a:r>
            <a:r>
              <a:rPr lang="en-US" dirty="0" err="1"/>
              <a:t>intermediario</a:t>
            </a:r>
            <a:r>
              <a:rPr lang="en-US" dirty="0"/>
              <a:t> de </a:t>
            </a:r>
            <a:r>
              <a:rPr lang="en-US" dirty="0" err="1"/>
              <a:t>transición</a:t>
            </a:r>
            <a:r>
              <a:rPr lang="en-US" dirty="0"/>
              <a:t> </a:t>
            </a:r>
            <a:r>
              <a:rPr lang="en-US" dirty="0" err="1"/>
              <a:t>depende</a:t>
            </a:r>
            <a:r>
              <a:rPr lang="en-US" dirty="0"/>
              <a:t> de:</a:t>
            </a:r>
          </a:p>
          <a:p>
            <a:r>
              <a:rPr lang="en-US" dirty="0"/>
              <a:t>1- la Ea,</a:t>
            </a:r>
          </a:p>
          <a:p>
            <a:r>
              <a:rPr lang="en-US" dirty="0"/>
              <a:t>2- la </a:t>
            </a:r>
            <a:r>
              <a:rPr lang="en-US" dirty="0" err="1"/>
              <a:t>frecuencia</a:t>
            </a:r>
            <a:r>
              <a:rPr lang="en-US" dirty="0"/>
              <a:t> de </a:t>
            </a:r>
            <a:r>
              <a:rPr lang="en-US" dirty="0" err="1"/>
              <a:t>choques</a:t>
            </a:r>
            <a:r>
              <a:rPr lang="en-US" dirty="0"/>
              <a:t> entre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moléculas</a:t>
            </a:r>
            <a:r>
              <a:rPr lang="en-US" dirty="0"/>
              <a:t>.</a:t>
            </a:r>
          </a:p>
          <a:p>
            <a:r>
              <a:rPr lang="en-US" dirty="0"/>
              <a:t>3- </a:t>
            </a:r>
            <a:r>
              <a:rPr lang="en-US" dirty="0" err="1"/>
              <a:t>orientación</a:t>
            </a:r>
            <a:r>
              <a:rPr lang="en-US" dirty="0"/>
              <a:t> </a:t>
            </a:r>
            <a:r>
              <a:rPr lang="en-US" dirty="0" err="1"/>
              <a:t>adecuada</a:t>
            </a:r>
            <a:r>
              <a:rPr lang="en-US" dirty="0"/>
              <a:t> de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moléculas</a:t>
            </a:r>
            <a:r>
              <a:rPr lang="en-US" dirty="0"/>
              <a:t>. </a:t>
            </a:r>
          </a:p>
        </p:txBody>
      </p:sp>
      <p:cxnSp>
        <p:nvCxnSpPr>
          <p:cNvPr id="43" name="42 Conector recto de flecha"/>
          <p:cNvCxnSpPr/>
          <p:nvPr/>
        </p:nvCxnSpPr>
        <p:spPr>
          <a:xfrm rot="5400000">
            <a:off x="2643174" y="4143380"/>
            <a:ext cx="714380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CuadroTexto"/>
          <p:cNvSpPr txBox="1"/>
          <p:nvPr/>
        </p:nvSpPr>
        <p:spPr>
          <a:xfrm>
            <a:off x="5214942" y="0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i="1" dirty="0" smtClean="0">
                <a:solidFill>
                  <a:srgbClr val="0000FF"/>
                </a:solidFill>
                <a:latin typeface="Comic Sans MS" pitchFamily="66" charset="0"/>
              </a:rPr>
              <a:t>Repasar de clases anteriores</a:t>
            </a:r>
            <a:endParaRPr lang="es-AR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animBg="1"/>
      <p:bldP spid="37" grpId="0" animBg="1"/>
      <p:bldP spid="36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48011" y="571480"/>
            <a:ext cx="1852287" cy="196977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chemeClr val="tx1"/>
                </a:solidFill>
              </a:rPr>
              <a:t>Nutrientes </a:t>
            </a:r>
          </a:p>
          <a:p>
            <a:pPr algn="ctr"/>
            <a:r>
              <a:rPr lang="es-ES_tradnl" b="1" dirty="0">
                <a:solidFill>
                  <a:schemeClr val="tx1"/>
                </a:solidFill>
              </a:rPr>
              <a:t>Contenedores</a:t>
            </a:r>
          </a:p>
          <a:p>
            <a:pPr algn="ctr"/>
            <a:r>
              <a:rPr lang="es-ES_tradnl" b="1" dirty="0">
                <a:solidFill>
                  <a:schemeClr val="tx1"/>
                </a:solidFill>
              </a:rPr>
              <a:t>de Energía</a:t>
            </a:r>
          </a:p>
          <a:p>
            <a:endParaRPr lang="es-ES_tradnl" b="1" dirty="0">
              <a:solidFill>
                <a:schemeClr val="tx1"/>
              </a:solidFill>
            </a:endParaRPr>
          </a:p>
          <a:p>
            <a:r>
              <a:rPr lang="es-ES_tradnl" b="1" dirty="0">
                <a:solidFill>
                  <a:srgbClr val="000099"/>
                </a:solidFill>
              </a:rPr>
              <a:t>Carbohidratos</a:t>
            </a:r>
          </a:p>
          <a:p>
            <a:r>
              <a:rPr lang="es-ES_tradnl" b="1" dirty="0">
                <a:solidFill>
                  <a:srgbClr val="660066"/>
                </a:solidFill>
              </a:rPr>
              <a:t>Lípidos</a:t>
            </a:r>
          </a:p>
          <a:p>
            <a:r>
              <a:rPr lang="es-ES_tradnl" sz="1400" b="1" dirty="0"/>
              <a:t>Proteínas</a:t>
            </a:r>
          </a:p>
        </p:txBody>
      </p:sp>
      <p:grpSp>
        <p:nvGrpSpPr>
          <p:cNvPr id="2" name="16 Grupo"/>
          <p:cNvGrpSpPr/>
          <p:nvPr/>
        </p:nvGrpSpPr>
        <p:grpSpPr>
          <a:xfrm>
            <a:off x="2714612" y="406296"/>
            <a:ext cx="5944390" cy="2308324"/>
            <a:chOff x="2714612" y="406296"/>
            <a:chExt cx="5944390" cy="2308324"/>
          </a:xfrm>
        </p:grpSpPr>
        <p:sp>
          <p:nvSpPr>
            <p:cNvPr id="36879" name="AutoShape 5"/>
            <p:cNvSpPr>
              <a:spLocks noChangeArrowheads="1"/>
            </p:cNvSpPr>
            <p:nvPr/>
          </p:nvSpPr>
          <p:spPr bwMode="auto">
            <a:xfrm>
              <a:off x="2714612" y="1071546"/>
              <a:ext cx="3887788" cy="1296988"/>
            </a:xfrm>
            <a:prstGeom prst="rightArrow">
              <a:avLst>
                <a:gd name="adj1" fmla="val 45657"/>
                <a:gd name="adj2" fmla="val 55940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b="1" dirty="0">
                  <a:solidFill>
                    <a:srgbClr val="FF0000"/>
                  </a:solidFill>
                </a:rPr>
                <a:t>VIAS CATABOLICAS </a:t>
              </a:r>
            </a:p>
            <a:p>
              <a:pPr algn="ctr"/>
              <a:r>
                <a:rPr lang="es-ES_tradnl" b="1" dirty="0" smtClean="0">
                  <a:solidFill>
                    <a:srgbClr val="FF0000"/>
                  </a:solidFill>
                </a:rPr>
                <a:t>Degradación “</a:t>
              </a:r>
              <a:r>
                <a:rPr lang="es-ES_tradnl" b="1" i="1" dirty="0" err="1" smtClean="0">
                  <a:solidFill>
                    <a:srgbClr val="FF0000"/>
                  </a:solidFill>
                </a:rPr>
                <a:t>oxidativa</a:t>
              </a:r>
              <a:r>
                <a:rPr lang="es-ES_tradnl" b="1" i="1" dirty="0" smtClean="0">
                  <a:solidFill>
                    <a:srgbClr val="FF0000"/>
                  </a:solidFill>
                </a:rPr>
                <a:t>”</a:t>
              </a:r>
              <a:endParaRPr lang="es-ES_tradnl" b="1" dirty="0">
                <a:solidFill>
                  <a:srgbClr val="FF0000"/>
                </a:solidFill>
              </a:endParaRPr>
            </a:p>
          </p:txBody>
        </p:sp>
        <p:sp>
          <p:nvSpPr>
            <p:cNvPr id="36880" name="Text Box 7"/>
            <p:cNvSpPr txBox="1">
              <a:spLocks noChangeArrowheads="1"/>
            </p:cNvSpPr>
            <p:nvPr/>
          </p:nvSpPr>
          <p:spPr bwMode="auto">
            <a:xfrm>
              <a:off x="6786578" y="406296"/>
              <a:ext cx="1872424" cy="2308324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 b="1" dirty="0">
                  <a:solidFill>
                    <a:schemeClr val="tx1"/>
                  </a:solidFill>
                </a:rPr>
                <a:t>Productos </a:t>
              </a:r>
            </a:p>
            <a:p>
              <a:r>
                <a:rPr lang="es-ES_tradnl" b="1" dirty="0">
                  <a:solidFill>
                    <a:schemeClr val="tx1"/>
                  </a:solidFill>
                </a:rPr>
                <a:t>finales </a:t>
              </a:r>
            </a:p>
            <a:p>
              <a:r>
                <a:rPr lang="es-ES_tradnl" b="1" dirty="0">
                  <a:solidFill>
                    <a:schemeClr val="tx1"/>
                  </a:solidFill>
                </a:rPr>
                <a:t>carentes </a:t>
              </a:r>
            </a:p>
            <a:p>
              <a:r>
                <a:rPr lang="es-ES_tradnl" b="1" dirty="0">
                  <a:solidFill>
                    <a:schemeClr val="tx1"/>
                  </a:solidFill>
                </a:rPr>
                <a:t>de Energía</a:t>
              </a:r>
            </a:p>
            <a:p>
              <a:endParaRPr lang="es-ES_tradnl" b="1" dirty="0">
                <a:solidFill>
                  <a:schemeClr val="tx1"/>
                </a:solidFill>
              </a:endParaRPr>
            </a:p>
            <a:p>
              <a:r>
                <a:rPr lang="es-ES_tradnl" b="1" dirty="0">
                  <a:solidFill>
                    <a:srgbClr val="000099"/>
                  </a:solidFill>
                </a:rPr>
                <a:t>CO</a:t>
              </a:r>
              <a:r>
                <a:rPr lang="es-ES_tradnl" b="1" baseline="-18000" dirty="0">
                  <a:solidFill>
                    <a:srgbClr val="000099"/>
                  </a:solidFill>
                </a:rPr>
                <a:t>2</a:t>
              </a:r>
            </a:p>
            <a:p>
              <a:r>
                <a:rPr lang="es-ES_tradnl" b="1" dirty="0">
                  <a:solidFill>
                    <a:srgbClr val="660066"/>
                  </a:solidFill>
                </a:rPr>
                <a:t>H</a:t>
              </a:r>
              <a:r>
                <a:rPr lang="es-ES_tradnl" b="1" baseline="-18000" dirty="0">
                  <a:solidFill>
                    <a:srgbClr val="660066"/>
                  </a:solidFill>
                </a:rPr>
                <a:t>2</a:t>
              </a:r>
              <a:r>
                <a:rPr lang="es-ES_tradnl" b="1" dirty="0">
                  <a:solidFill>
                    <a:srgbClr val="660066"/>
                  </a:solidFill>
                </a:rPr>
                <a:t>O</a:t>
              </a:r>
            </a:p>
            <a:p>
              <a:r>
                <a:rPr lang="es-ES_tradnl" b="1" dirty="0"/>
                <a:t>NH</a:t>
              </a:r>
              <a:r>
                <a:rPr lang="es-ES_tradnl" b="1" baseline="-18000" dirty="0"/>
                <a:t>3</a:t>
              </a:r>
            </a:p>
          </p:txBody>
        </p:sp>
      </p:grpSp>
      <p:sp>
        <p:nvSpPr>
          <p:cNvPr id="37896" name="Oval 8"/>
          <p:cNvSpPr>
            <a:spLocks noChangeArrowheads="1"/>
          </p:cNvSpPr>
          <p:nvPr/>
        </p:nvSpPr>
        <p:spPr bwMode="auto">
          <a:xfrm>
            <a:off x="2214547" y="2709861"/>
            <a:ext cx="1785950" cy="1362081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 sz="1600" b="1" dirty="0" smtClean="0">
              <a:solidFill>
                <a:schemeClr val="tx1"/>
              </a:solidFill>
            </a:endParaRPr>
          </a:p>
          <a:p>
            <a:r>
              <a:rPr lang="es-ES_tradnl" sz="1600" b="1" dirty="0" smtClean="0">
                <a:solidFill>
                  <a:schemeClr val="tx1"/>
                </a:solidFill>
              </a:rPr>
              <a:t>NAD</a:t>
            </a:r>
            <a:r>
              <a:rPr lang="es-ES_tradnl" sz="1600" b="1" baseline="24000" dirty="0">
                <a:solidFill>
                  <a:schemeClr val="tx1"/>
                </a:solidFill>
              </a:rPr>
              <a:t>+</a:t>
            </a:r>
          </a:p>
          <a:p>
            <a:r>
              <a:rPr lang="es-ES_tradnl" sz="1600" b="1" dirty="0">
                <a:solidFill>
                  <a:schemeClr val="tx1"/>
                </a:solidFill>
              </a:rPr>
              <a:t>NADP</a:t>
            </a:r>
            <a:r>
              <a:rPr lang="es-ES_tradnl" sz="1600" b="1" baseline="26000" dirty="0">
                <a:solidFill>
                  <a:schemeClr val="tx1"/>
                </a:solidFill>
              </a:rPr>
              <a:t>+</a:t>
            </a:r>
          </a:p>
          <a:p>
            <a:r>
              <a:rPr lang="es-ES_tradnl" sz="1600" b="1" dirty="0">
                <a:solidFill>
                  <a:schemeClr val="tx1"/>
                </a:solidFill>
              </a:rPr>
              <a:t>FAD</a:t>
            </a:r>
          </a:p>
          <a:p>
            <a:r>
              <a:rPr lang="es-ES_tradnl" sz="1600" b="1" dirty="0">
                <a:solidFill>
                  <a:schemeClr val="tx1"/>
                </a:solidFill>
              </a:rPr>
              <a:t>ADP+HPO</a:t>
            </a:r>
            <a:r>
              <a:rPr lang="es-ES_tradnl" sz="1600" b="1" baseline="-18000" dirty="0">
                <a:solidFill>
                  <a:schemeClr val="tx1"/>
                </a:solidFill>
              </a:rPr>
              <a:t>4</a:t>
            </a:r>
            <a:r>
              <a:rPr lang="es-ES_tradnl" sz="1600" b="1" baseline="24000" dirty="0">
                <a:solidFill>
                  <a:schemeClr val="tx1"/>
                </a:solidFill>
              </a:rPr>
              <a:t>2-</a:t>
            </a:r>
          </a:p>
          <a:p>
            <a:endParaRPr lang="es-ES_tradnl" sz="1400" dirty="0">
              <a:solidFill>
                <a:schemeClr val="tx1"/>
              </a:solidFill>
            </a:endParaRP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916238" y="2060575"/>
            <a:ext cx="3930660" cy="1944688"/>
            <a:chOff x="1837" y="1298"/>
            <a:chExt cx="2476" cy="1225"/>
          </a:xfrm>
        </p:grpSpPr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2743" y="1706"/>
              <a:ext cx="1570" cy="817"/>
              <a:chOff x="2743" y="1706"/>
              <a:chExt cx="1570" cy="817"/>
            </a:xfrm>
          </p:grpSpPr>
          <p:sp>
            <p:nvSpPr>
              <p:cNvPr id="36877" name="Oval 10"/>
              <p:cNvSpPr>
                <a:spLocks noChangeArrowheads="1"/>
              </p:cNvSpPr>
              <p:nvPr/>
            </p:nvSpPr>
            <p:spPr bwMode="auto">
              <a:xfrm>
                <a:off x="2743" y="1706"/>
                <a:ext cx="817" cy="817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_tradnl" sz="1600" b="1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s-ES_tradnl" sz="1600" b="1" dirty="0" smtClean="0">
                    <a:solidFill>
                      <a:schemeClr val="tx1"/>
                    </a:solidFill>
                  </a:rPr>
                  <a:t>NADH</a:t>
                </a:r>
                <a:endParaRPr lang="es-ES_tradnl" sz="1600" b="1" baseline="240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s-ES_tradnl" sz="1600" b="1" dirty="0">
                    <a:solidFill>
                      <a:schemeClr val="tx1"/>
                    </a:solidFill>
                  </a:rPr>
                  <a:t>NADPH</a:t>
                </a:r>
                <a:endParaRPr lang="es-ES_tradnl" sz="1600" b="1" baseline="260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s-ES_tradnl" sz="1600" b="1" dirty="0">
                    <a:solidFill>
                      <a:schemeClr val="tx1"/>
                    </a:solidFill>
                  </a:rPr>
                  <a:t>FADH</a:t>
                </a:r>
                <a:r>
                  <a:rPr lang="es-ES_tradnl" sz="1600" b="1" baseline="-18000" dirty="0">
                    <a:solidFill>
                      <a:schemeClr val="tx1"/>
                    </a:solidFill>
                  </a:rPr>
                  <a:t>2</a:t>
                </a:r>
              </a:p>
              <a:p>
                <a:pPr algn="ctr"/>
                <a:r>
                  <a:rPr lang="es-ES_tradnl" sz="1600" b="1" dirty="0">
                    <a:solidFill>
                      <a:srgbClr val="FF0000"/>
                    </a:solidFill>
                  </a:rPr>
                  <a:t>ATP</a:t>
                </a:r>
                <a:endParaRPr lang="es-ES_tradnl" sz="1600" b="1" baseline="24000" dirty="0">
                  <a:solidFill>
                    <a:srgbClr val="FF0000"/>
                  </a:solidFill>
                </a:endParaRPr>
              </a:p>
              <a:p>
                <a:endParaRPr lang="es-ES_tradnl" sz="1600" b="1" baseline="-18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878" name="Text Box 12"/>
              <p:cNvSpPr txBox="1">
                <a:spLocks noChangeArrowheads="1"/>
              </p:cNvSpPr>
              <p:nvPr/>
            </p:nvSpPr>
            <p:spPr bwMode="auto">
              <a:xfrm>
                <a:off x="3560" y="1890"/>
                <a:ext cx="753" cy="446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s-ES_tradnl" sz="2000" b="1" dirty="0">
                    <a:solidFill>
                      <a:srgbClr val="FF0000"/>
                    </a:solidFill>
                  </a:rPr>
                  <a:t>Energía </a:t>
                </a:r>
              </a:p>
              <a:p>
                <a:pPr algn="l"/>
                <a:r>
                  <a:rPr lang="es-ES_tradnl" sz="2000" b="1" dirty="0">
                    <a:solidFill>
                      <a:srgbClr val="FF0000"/>
                    </a:solidFill>
                  </a:rPr>
                  <a:t>Química</a:t>
                </a:r>
              </a:p>
            </p:txBody>
          </p:sp>
        </p:grpSp>
        <p:sp>
          <p:nvSpPr>
            <p:cNvPr id="36876" name="AutoShape 14"/>
            <p:cNvSpPr>
              <a:spLocks noChangeArrowheads="1"/>
            </p:cNvSpPr>
            <p:nvPr/>
          </p:nvSpPr>
          <p:spPr bwMode="auto">
            <a:xfrm>
              <a:off x="1837" y="1298"/>
              <a:ext cx="1587" cy="363"/>
            </a:xfrm>
            <a:prstGeom prst="curvedDownArrow">
              <a:avLst>
                <a:gd name="adj1" fmla="val 87438"/>
                <a:gd name="adj2" fmla="val 174876"/>
                <a:gd name="adj3" fmla="val 33333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6500826" y="4143380"/>
            <a:ext cx="2357454" cy="203132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chemeClr val="tx1"/>
                </a:solidFill>
              </a:rPr>
              <a:t>Moléculas </a:t>
            </a:r>
          </a:p>
          <a:p>
            <a:pPr algn="ctr"/>
            <a:r>
              <a:rPr lang="es-ES_tradnl" b="1" dirty="0">
                <a:solidFill>
                  <a:schemeClr val="tx1"/>
                </a:solidFill>
              </a:rPr>
              <a:t>Precursoras</a:t>
            </a:r>
          </a:p>
          <a:p>
            <a:endParaRPr lang="es-ES_tradnl" b="1" dirty="0">
              <a:solidFill>
                <a:schemeClr val="tx1"/>
              </a:solidFill>
            </a:endParaRPr>
          </a:p>
          <a:p>
            <a:r>
              <a:rPr lang="es-ES_tradnl" b="1" dirty="0">
                <a:solidFill>
                  <a:srgbClr val="000099"/>
                </a:solidFill>
              </a:rPr>
              <a:t>Monosacáridos</a:t>
            </a:r>
            <a:endParaRPr lang="es-ES_tradnl" b="1" baseline="-18000" dirty="0">
              <a:solidFill>
                <a:srgbClr val="000099"/>
              </a:solidFill>
            </a:endParaRPr>
          </a:p>
          <a:p>
            <a:r>
              <a:rPr lang="es-ES_tradnl" b="1" dirty="0">
                <a:solidFill>
                  <a:srgbClr val="660066"/>
                </a:solidFill>
              </a:rPr>
              <a:t>Ácidos grasos</a:t>
            </a:r>
          </a:p>
          <a:p>
            <a:r>
              <a:rPr lang="es-ES_tradnl" b="1" dirty="0"/>
              <a:t>Aminoácidos</a:t>
            </a:r>
          </a:p>
          <a:p>
            <a:r>
              <a:rPr lang="es-ES_tradnl" b="1" dirty="0">
                <a:solidFill>
                  <a:srgbClr val="008000"/>
                </a:solidFill>
              </a:rPr>
              <a:t>Bases nitrogenadas</a:t>
            </a:r>
            <a:endParaRPr lang="es-ES_tradnl" b="1" baseline="-18000" dirty="0">
              <a:solidFill>
                <a:srgbClr val="008000"/>
              </a:solidFill>
            </a:endParaRPr>
          </a:p>
        </p:txBody>
      </p:sp>
      <p:grpSp>
        <p:nvGrpSpPr>
          <p:cNvPr id="5" name="17 Grupo"/>
          <p:cNvGrpSpPr/>
          <p:nvPr/>
        </p:nvGrpSpPr>
        <p:grpSpPr>
          <a:xfrm>
            <a:off x="214282" y="4221163"/>
            <a:ext cx="6143668" cy="2308324"/>
            <a:chOff x="214282" y="4221163"/>
            <a:chExt cx="6143668" cy="2308324"/>
          </a:xfrm>
        </p:grpSpPr>
        <p:sp>
          <p:nvSpPr>
            <p:cNvPr id="36872" name="AutoShape 16"/>
            <p:cNvSpPr>
              <a:spLocks noChangeArrowheads="1"/>
            </p:cNvSpPr>
            <p:nvPr/>
          </p:nvSpPr>
          <p:spPr bwMode="auto">
            <a:xfrm>
              <a:off x="2149141" y="4365625"/>
              <a:ext cx="4208809" cy="1368425"/>
            </a:xfrm>
            <a:prstGeom prst="leftArrow">
              <a:avLst>
                <a:gd name="adj1" fmla="val 41296"/>
                <a:gd name="adj2" fmla="val 5687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b="1" dirty="0">
                  <a:solidFill>
                    <a:srgbClr val="000099"/>
                  </a:solidFill>
                </a:rPr>
                <a:t>VIAS ANABOLICAS</a:t>
              </a:r>
            </a:p>
            <a:p>
              <a:pPr algn="ctr"/>
              <a:r>
                <a:rPr lang="es-ES_tradnl" b="1" dirty="0" smtClean="0">
                  <a:solidFill>
                    <a:srgbClr val="000099"/>
                  </a:solidFill>
                </a:rPr>
                <a:t>Síntesis “</a:t>
              </a:r>
              <a:r>
                <a:rPr lang="es-ES_tradnl" b="1" i="1" dirty="0" smtClean="0">
                  <a:solidFill>
                    <a:srgbClr val="000099"/>
                  </a:solidFill>
                </a:rPr>
                <a:t>reductora</a:t>
              </a:r>
              <a:r>
                <a:rPr lang="es-ES_tradnl" b="1" dirty="0" smtClean="0">
                  <a:solidFill>
                    <a:srgbClr val="000099"/>
                  </a:solidFill>
                </a:rPr>
                <a:t>”</a:t>
              </a:r>
              <a:endParaRPr lang="es-ES_tradnl" b="1" dirty="0">
                <a:solidFill>
                  <a:srgbClr val="000099"/>
                </a:solidFill>
              </a:endParaRPr>
            </a:p>
          </p:txBody>
        </p:sp>
        <p:sp>
          <p:nvSpPr>
            <p:cNvPr id="36873" name="Text Box 18"/>
            <p:cNvSpPr txBox="1">
              <a:spLocks noChangeArrowheads="1"/>
            </p:cNvSpPr>
            <p:nvPr/>
          </p:nvSpPr>
          <p:spPr bwMode="auto">
            <a:xfrm>
              <a:off x="214282" y="4221163"/>
              <a:ext cx="2000263" cy="2308324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ES_tradnl" b="1" dirty="0">
                  <a:solidFill>
                    <a:schemeClr val="tx1"/>
                  </a:solidFill>
                </a:rPr>
                <a:t>Macromoléculas </a:t>
              </a:r>
            </a:p>
            <a:p>
              <a:pPr algn="ctr"/>
              <a:r>
                <a:rPr lang="es-ES_tradnl" b="1" dirty="0">
                  <a:solidFill>
                    <a:schemeClr val="tx1"/>
                  </a:solidFill>
                </a:rPr>
                <a:t>Celulares</a:t>
              </a:r>
            </a:p>
            <a:p>
              <a:endParaRPr lang="es-ES_tradnl" dirty="0">
                <a:solidFill>
                  <a:schemeClr val="tx1"/>
                </a:solidFill>
              </a:endParaRPr>
            </a:p>
            <a:p>
              <a:r>
                <a:rPr lang="es-ES_tradnl" b="1" dirty="0">
                  <a:solidFill>
                    <a:srgbClr val="000099"/>
                  </a:solidFill>
                </a:rPr>
                <a:t>Polisacáridos</a:t>
              </a:r>
              <a:endParaRPr lang="es-ES_tradnl" b="1" baseline="-18000" dirty="0">
                <a:solidFill>
                  <a:srgbClr val="000099"/>
                </a:solidFill>
              </a:endParaRPr>
            </a:p>
            <a:p>
              <a:r>
                <a:rPr lang="es-ES_tradnl" b="1" dirty="0">
                  <a:solidFill>
                    <a:srgbClr val="660066"/>
                  </a:solidFill>
                </a:rPr>
                <a:t>Lípidos</a:t>
              </a:r>
            </a:p>
            <a:p>
              <a:r>
                <a:rPr lang="es-ES_tradnl" b="1" dirty="0"/>
                <a:t>Proteínas</a:t>
              </a:r>
            </a:p>
            <a:p>
              <a:r>
                <a:rPr lang="es-ES_tradnl" b="1" dirty="0">
                  <a:solidFill>
                    <a:srgbClr val="008000"/>
                  </a:solidFill>
                </a:rPr>
                <a:t>Ácidos </a:t>
              </a:r>
              <a:r>
                <a:rPr lang="es-ES_tradnl" b="1" dirty="0" err="1">
                  <a:solidFill>
                    <a:srgbClr val="008000"/>
                  </a:solidFill>
                </a:rPr>
                <a:t>Nucleicos</a:t>
              </a:r>
              <a:endParaRPr lang="es-ES_tradnl" b="1" baseline="-18000" dirty="0">
                <a:solidFill>
                  <a:srgbClr val="008000"/>
                </a:solidFill>
              </a:endParaRPr>
            </a:p>
          </p:txBody>
        </p:sp>
      </p:grpSp>
      <p:sp>
        <p:nvSpPr>
          <p:cNvPr id="36874" name="AutoShape 19"/>
          <p:cNvSpPr>
            <a:spLocks noChangeArrowheads="1"/>
          </p:cNvSpPr>
          <p:nvPr/>
        </p:nvSpPr>
        <p:spPr bwMode="auto">
          <a:xfrm flipH="1">
            <a:off x="2695015" y="4076700"/>
            <a:ext cx="2480546" cy="647700"/>
          </a:xfrm>
          <a:prstGeom prst="curvedUpArrow">
            <a:avLst>
              <a:gd name="adj1" fmla="val 73382"/>
              <a:gd name="adj2" fmla="val 14676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16 CuadroTexto"/>
          <p:cNvSpPr txBox="1"/>
          <p:nvPr/>
        </p:nvSpPr>
        <p:spPr>
          <a:xfrm>
            <a:off x="2928926" y="0"/>
            <a:ext cx="3089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800" b="1" dirty="0" smtClean="0">
                <a:solidFill>
                  <a:srgbClr val="00CC00"/>
                </a:solidFill>
              </a:rPr>
              <a:t>VÍAS METABÓLICAS</a:t>
            </a:r>
            <a:endParaRPr lang="es-AR" sz="2800" b="1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  <p:bldP spid="37896" grpId="0" animBg="1"/>
      <p:bldP spid="37903" grpId="0" animBg="1"/>
      <p:bldP spid="3687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31 Proceso"/>
          <p:cNvSpPr/>
          <p:nvPr/>
        </p:nvSpPr>
        <p:spPr>
          <a:xfrm>
            <a:off x="7000892" y="5357826"/>
            <a:ext cx="785813" cy="428628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31" name="30 Elipse"/>
          <p:cNvSpPr/>
          <p:nvPr/>
        </p:nvSpPr>
        <p:spPr>
          <a:xfrm>
            <a:off x="7072330" y="4572008"/>
            <a:ext cx="642942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30" name="29 Explosión 2"/>
          <p:cNvSpPr/>
          <p:nvPr/>
        </p:nvSpPr>
        <p:spPr>
          <a:xfrm>
            <a:off x="1643042" y="5072079"/>
            <a:ext cx="842963" cy="714375"/>
          </a:xfrm>
          <a:prstGeom prst="irregularSeal2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8197" name="1 Título"/>
          <p:cNvSpPr>
            <a:spLocks noGrp="1"/>
          </p:cNvSpPr>
          <p:nvPr>
            <p:ph type="title"/>
          </p:nvPr>
        </p:nvSpPr>
        <p:spPr>
          <a:xfrm>
            <a:off x="1928813" y="214313"/>
            <a:ext cx="5715000" cy="571500"/>
          </a:xfrm>
          <a:ln w="28575">
            <a:solidFill>
              <a:srgbClr val="00B050"/>
            </a:solidFill>
          </a:ln>
        </p:spPr>
        <p:txBody>
          <a:bodyPr/>
          <a:lstStyle/>
          <a:p>
            <a:pPr eaLnBrk="1" hangingPunct="1"/>
            <a:r>
              <a:rPr lang="es-AR" sz="1800" b="1" smtClean="0"/>
              <a:t>          GLÚCIDOS	         LÍPIDOS           PROTEÍNAS</a:t>
            </a:r>
            <a:r>
              <a:rPr lang="es-AR" sz="1100" i="1" smtClean="0"/>
              <a:t/>
            </a:r>
            <a:br>
              <a:rPr lang="es-AR" sz="1100" i="1" smtClean="0"/>
            </a:br>
            <a:endParaRPr lang="es-AR" sz="1100" i="1" smtClean="0"/>
          </a:p>
        </p:txBody>
      </p:sp>
      <p:sp>
        <p:nvSpPr>
          <p:cNvPr id="8198" name="4 CuadroTexto"/>
          <p:cNvSpPr txBox="1">
            <a:spLocks noChangeArrowheads="1"/>
          </p:cNvSpPr>
          <p:nvPr/>
        </p:nvSpPr>
        <p:spPr bwMode="auto">
          <a:xfrm>
            <a:off x="2928926" y="4572008"/>
            <a:ext cx="3710951" cy="19389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AR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CADENA de</a:t>
            </a:r>
          </a:p>
          <a:p>
            <a:pPr algn="ctr"/>
            <a:r>
              <a:rPr lang="es-AR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TRANSPORTE </a:t>
            </a:r>
            <a:r>
              <a:rPr lang="es-AR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ELECTRÓNICO</a:t>
            </a:r>
          </a:p>
          <a:p>
            <a:pPr algn="ctr"/>
            <a:r>
              <a:rPr lang="es-AR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MITOCONDRIAL</a:t>
            </a:r>
          </a:p>
          <a:p>
            <a:pPr algn="ctr"/>
            <a:r>
              <a:rPr lang="es-AR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y</a:t>
            </a:r>
          </a:p>
          <a:p>
            <a:pPr algn="ctr"/>
            <a:r>
              <a:rPr lang="es-AR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FOSFORILACIÓN </a:t>
            </a:r>
            <a:r>
              <a:rPr lang="es-AR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OXIDATIVA</a:t>
            </a:r>
          </a:p>
        </p:txBody>
      </p:sp>
      <p:sp>
        <p:nvSpPr>
          <p:cNvPr id="8199" name="5 CuadroTexto"/>
          <p:cNvSpPr txBox="1">
            <a:spLocks noChangeArrowheads="1"/>
          </p:cNvSpPr>
          <p:nvPr/>
        </p:nvSpPr>
        <p:spPr bwMode="auto">
          <a:xfrm>
            <a:off x="3000375" y="1290638"/>
            <a:ext cx="3286125" cy="1231106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b="1" dirty="0">
                <a:latin typeface="Calibri" pitchFamily="34" charset="0"/>
              </a:rPr>
              <a:t>DEGRADACIÓN POR </a:t>
            </a:r>
            <a:r>
              <a:rPr lang="es-A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OXIDACIÓN</a:t>
            </a:r>
          </a:p>
          <a:p>
            <a:pPr algn="ctr"/>
            <a:r>
              <a:rPr lang="es-AR" dirty="0" smtClean="0">
                <a:latin typeface="Calibri" pitchFamily="34" charset="0"/>
              </a:rPr>
              <a:t>(Ej. por: Vía </a:t>
            </a:r>
            <a:r>
              <a:rPr lang="es-AR" dirty="0" err="1">
                <a:latin typeface="Calibri" pitchFamily="34" charset="0"/>
              </a:rPr>
              <a:t>Glicolítica</a:t>
            </a:r>
            <a:r>
              <a:rPr lang="es-AR" dirty="0">
                <a:latin typeface="Calibri" pitchFamily="34" charset="0"/>
              </a:rPr>
              <a:t>,</a:t>
            </a:r>
          </a:p>
          <a:p>
            <a:pPr algn="ctr"/>
            <a:r>
              <a:rPr lang="es-AR" dirty="0">
                <a:latin typeface="Calibri" pitchFamily="34" charset="0"/>
              </a:rPr>
              <a:t> Ciclo de </a:t>
            </a:r>
            <a:r>
              <a:rPr lang="es-AR" dirty="0" err="1">
                <a:latin typeface="Calibri" pitchFamily="34" charset="0"/>
              </a:rPr>
              <a:t>Krebs</a:t>
            </a:r>
            <a:r>
              <a:rPr lang="es-AR" dirty="0">
                <a:latin typeface="Calibri" pitchFamily="34" charset="0"/>
              </a:rPr>
              <a:t>)</a:t>
            </a:r>
          </a:p>
        </p:txBody>
      </p:sp>
      <p:sp>
        <p:nvSpPr>
          <p:cNvPr id="8200" name="6 CuadroTexto"/>
          <p:cNvSpPr txBox="1">
            <a:spLocks noChangeArrowheads="1"/>
          </p:cNvSpPr>
          <p:nvPr/>
        </p:nvSpPr>
        <p:spPr bwMode="auto">
          <a:xfrm>
            <a:off x="428596" y="2786058"/>
            <a:ext cx="3000381" cy="1477328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AR" b="1" u="sng" dirty="0" smtClean="0">
                <a:solidFill>
                  <a:srgbClr val="0070C0"/>
                </a:solidFill>
                <a:latin typeface="Calibri" pitchFamily="34" charset="0"/>
              </a:rPr>
              <a:t>NADH, FADH2</a:t>
            </a:r>
          </a:p>
          <a:p>
            <a:pPr algn="ctr"/>
            <a:r>
              <a:rPr lang="es-AR" b="1" dirty="0" smtClean="0">
                <a:latin typeface="Calibri" pitchFamily="34" charset="0"/>
              </a:rPr>
              <a:t>(COENZIMAS) </a:t>
            </a:r>
          </a:p>
          <a:p>
            <a:pPr algn="ctr"/>
            <a:endParaRPr lang="es-AR" b="1" u="sng" dirty="0" smtClean="0">
              <a:solidFill>
                <a:srgbClr val="0070C0"/>
              </a:solidFill>
              <a:latin typeface="Calibri" pitchFamily="34" charset="0"/>
            </a:endParaRPr>
          </a:p>
          <a:p>
            <a:pPr algn="ctr"/>
            <a:r>
              <a:rPr lang="es-AR" b="1" dirty="0" smtClean="0">
                <a:latin typeface="Calibri" pitchFamily="34" charset="0"/>
              </a:rPr>
              <a:t>TRANSPORTADORES </a:t>
            </a:r>
            <a:r>
              <a:rPr lang="es-AR" b="1" dirty="0">
                <a:latin typeface="Calibri" pitchFamily="34" charset="0"/>
              </a:rPr>
              <a:t>ELECTRÓNICOS </a:t>
            </a:r>
            <a:r>
              <a:rPr lang="es-AR" b="1" dirty="0" smtClean="0">
                <a:solidFill>
                  <a:srgbClr val="0070C0"/>
                </a:solidFill>
                <a:latin typeface="Calibri" pitchFamily="34" charset="0"/>
              </a:rPr>
              <a:t>REDUCIDOS</a:t>
            </a:r>
            <a:endParaRPr lang="es-AR" b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201" name="8 CuadroTexto"/>
          <p:cNvSpPr txBox="1">
            <a:spLocks noChangeArrowheads="1"/>
          </p:cNvSpPr>
          <p:nvPr/>
        </p:nvSpPr>
        <p:spPr bwMode="auto">
          <a:xfrm>
            <a:off x="6000760" y="2786058"/>
            <a:ext cx="2928958" cy="1477328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AR" b="1" u="sng" dirty="0" smtClean="0">
                <a:solidFill>
                  <a:srgbClr val="FF0000"/>
                </a:solidFill>
                <a:latin typeface="Calibri" pitchFamily="34" charset="0"/>
              </a:rPr>
              <a:t>NAD</a:t>
            </a:r>
            <a:r>
              <a:rPr lang="es-AR" b="1" u="sng" baseline="30000" dirty="0" smtClean="0">
                <a:solidFill>
                  <a:srgbClr val="FF0000"/>
                </a:solidFill>
                <a:latin typeface="Calibri" pitchFamily="34" charset="0"/>
              </a:rPr>
              <a:t>+</a:t>
            </a:r>
            <a:r>
              <a:rPr lang="es-AR" b="1" u="sng" dirty="0" smtClean="0">
                <a:solidFill>
                  <a:srgbClr val="FF0000"/>
                </a:solidFill>
                <a:latin typeface="Calibri" pitchFamily="34" charset="0"/>
              </a:rPr>
              <a:t>, FAD</a:t>
            </a:r>
          </a:p>
          <a:p>
            <a:pPr algn="ctr"/>
            <a:r>
              <a:rPr lang="es-AR" b="1" dirty="0" smtClean="0">
                <a:latin typeface="Calibri" pitchFamily="34" charset="0"/>
              </a:rPr>
              <a:t>(COENZIMAS) </a:t>
            </a:r>
          </a:p>
          <a:p>
            <a:pPr algn="ctr"/>
            <a:endParaRPr lang="es-AR" b="1" dirty="0" smtClean="0">
              <a:latin typeface="Calibri" pitchFamily="34" charset="0"/>
            </a:endParaRPr>
          </a:p>
          <a:p>
            <a:pPr algn="ctr"/>
            <a:r>
              <a:rPr lang="es-AR" b="1" dirty="0" smtClean="0">
                <a:latin typeface="Calibri" pitchFamily="34" charset="0"/>
              </a:rPr>
              <a:t>TRANSPORTADORES </a:t>
            </a:r>
            <a:r>
              <a:rPr lang="es-AR" b="1" dirty="0">
                <a:latin typeface="Calibri" pitchFamily="34" charset="0"/>
              </a:rPr>
              <a:t>ELECTRÓNICOS </a:t>
            </a:r>
            <a:r>
              <a:rPr lang="es-AR" b="1" dirty="0" smtClean="0">
                <a:solidFill>
                  <a:srgbClr val="FF0000"/>
                </a:solidFill>
                <a:latin typeface="Calibri" pitchFamily="34" charset="0"/>
              </a:rPr>
              <a:t>OXIDADOS</a:t>
            </a:r>
            <a:endParaRPr lang="es-AR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17 Flecha abajo"/>
          <p:cNvSpPr/>
          <p:nvPr/>
        </p:nvSpPr>
        <p:spPr>
          <a:xfrm>
            <a:off x="4500563" y="785813"/>
            <a:ext cx="214312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8206" name="21 CuadroTexto"/>
          <p:cNvSpPr txBox="1">
            <a:spLocks noChangeArrowheads="1"/>
          </p:cNvSpPr>
          <p:nvPr/>
        </p:nvSpPr>
        <p:spPr bwMode="auto">
          <a:xfrm>
            <a:off x="1785918" y="4643446"/>
            <a:ext cx="9380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b="1" dirty="0" smtClean="0">
                <a:solidFill>
                  <a:srgbClr val="FF0000"/>
                </a:solidFill>
                <a:latin typeface="Calibri" pitchFamily="34" charset="0"/>
              </a:rPr>
              <a:t>ADP + P</a:t>
            </a:r>
            <a:endParaRPr lang="es-AR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207" name="22 CuadroTexto"/>
          <p:cNvSpPr txBox="1">
            <a:spLocks noChangeArrowheads="1"/>
          </p:cNvSpPr>
          <p:nvPr/>
        </p:nvSpPr>
        <p:spPr bwMode="auto">
          <a:xfrm>
            <a:off x="1785918" y="5202253"/>
            <a:ext cx="5829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sz="2000" b="1" dirty="0">
                <a:solidFill>
                  <a:srgbClr val="C00000"/>
                </a:solidFill>
                <a:latin typeface="Calibri" pitchFamily="34" charset="0"/>
              </a:rPr>
              <a:t>ATP</a:t>
            </a:r>
          </a:p>
        </p:txBody>
      </p:sp>
      <p:sp>
        <p:nvSpPr>
          <p:cNvPr id="8208" name="23 CuadroTexto"/>
          <p:cNvSpPr txBox="1">
            <a:spLocks noChangeArrowheads="1"/>
          </p:cNvSpPr>
          <p:nvPr/>
        </p:nvSpPr>
        <p:spPr bwMode="auto">
          <a:xfrm>
            <a:off x="7215206" y="4572008"/>
            <a:ext cx="8572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AR" sz="2400" b="1" dirty="0">
                <a:solidFill>
                  <a:srgbClr val="FF0000"/>
                </a:solidFill>
                <a:latin typeface="Calibri" pitchFamily="34" charset="0"/>
              </a:rPr>
              <a:t>O</a:t>
            </a:r>
            <a:r>
              <a:rPr lang="es-AR" sz="2400" b="1" baseline="-25000" dirty="0">
                <a:solidFill>
                  <a:srgbClr val="FF00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8209" name="25 CuadroTexto"/>
          <p:cNvSpPr txBox="1">
            <a:spLocks noChangeArrowheads="1"/>
          </p:cNvSpPr>
          <p:nvPr/>
        </p:nvSpPr>
        <p:spPr bwMode="auto">
          <a:xfrm>
            <a:off x="7066432" y="5345128"/>
            <a:ext cx="5774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b="1" dirty="0" smtClean="0">
                <a:latin typeface="Calibri" pitchFamily="34" charset="0"/>
              </a:rPr>
              <a:t>H</a:t>
            </a:r>
            <a:r>
              <a:rPr lang="es-AR" sz="1400" b="1" dirty="0" smtClean="0">
                <a:latin typeface="Calibri" pitchFamily="34" charset="0"/>
              </a:rPr>
              <a:t>2</a:t>
            </a:r>
            <a:r>
              <a:rPr lang="es-AR" b="1" dirty="0" smtClean="0">
                <a:latin typeface="Calibri" pitchFamily="34" charset="0"/>
              </a:rPr>
              <a:t>O</a:t>
            </a:r>
            <a:endParaRPr lang="es-AR" b="1" dirty="0">
              <a:latin typeface="Calibri" pitchFamily="34" charset="0"/>
            </a:endParaRPr>
          </a:p>
        </p:txBody>
      </p:sp>
      <p:sp>
        <p:nvSpPr>
          <p:cNvPr id="27" name="26 Flecha curvada hacia la derecha"/>
          <p:cNvSpPr/>
          <p:nvPr/>
        </p:nvSpPr>
        <p:spPr>
          <a:xfrm>
            <a:off x="6643705" y="5000636"/>
            <a:ext cx="428625" cy="500063"/>
          </a:xfrm>
          <a:prstGeom prst="curved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tx1"/>
              </a:solidFill>
            </a:endParaRPr>
          </a:p>
        </p:txBody>
      </p:sp>
      <p:sp>
        <p:nvSpPr>
          <p:cNvPr id="28" name="27 Flecha curvada hacia la izquierda"/>
          <p:cNvSpPr/>
          <p:nvPr/>
        </p:nvSpPr>
        <p:spPr>
          <a:xfrm>
            <a:off x="2500298" y="5000639"/>
            <a:ext cx="428625" cy="500063"/>
          </a:xfrm>
          <a:prstGeom prst="curvedLef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tx1"/>
              </a:solidFill>
            </a:endParaRPr>
          </a:p>
        </p:txBody>
      </p:sp>
      <p:sp>
        <p:nvSpPr>
          <p:cNvPr id="22" name="21 Flecha abajo"/>
          <p:cNvSpPr/>
          <p:nvPr/>
        </p:nvSpPr>
        <p:spPr>
          <a:xfrm>
            <a:off x="3143250" y="785813"/>
            <a:ext cx="214313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3" name="22 Flecha abajo"/>
          <p:cNvSpPr/>
          <p:nvPr/>
        </p:nvSpPr>
        <p:spPr>
          <a:xfrm>
            <a:off x="5929313" y="785813"/>
            <a:ext cx="214312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4" name="23 Flecha curvada hacia arriba"/>
          <p:cNvSpPr/>
          <p:nvPr/>
        </p:nvSpPr>
        <p:spPr>
          <a:xfrm rot="16532070">
            <a:off x="5983295" y="2319744"/>
            <a:ext cx="820747" cy="4228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25" name="24 Flecha curvada hacia la derecha"/>
          <p:cNvSpPr/>
          <p:nvPr/>
        </p:nvSpPr>
        <p:spPr>
          <a:xfrm>
            <a:off x="2571736" y="2143116"/>
            <a:ext cx="500066" cy="71438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26" name="25 Flecha curvada hacia arriba"/>
          <p:cNvSpPr/>
          <p:nvPr/>
        </p:nvSpPr>
        <p:spPr>
          <a:xfrm>
            <a:off x="3286116" y="3929066"/>
            <a:ext cx="2857520" cy="64294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714348" y="5130241"/>
            <a:ext cx="888769" cy="58477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s-ES_tradnl" sz="1600" b="1" dirty="0">
                <a:solidFill>
                  <a:srgbClr val="FF0000"/>
                </a:solidFill>
              </a:rPr>
              <a:t>Energía </a:t>
            </a:r>
          </a:p>
          <a:p>
            <a:pPr algn="l"/>
            <a:r>
              <a:rPr lang="es-ES_tradnl" sz="1600" b="1" dirty="0">
                <a:solidFill>
                  <a:srgbClr val="FF0000"/>
                </a:solidFill>
              </a:rPr>
              <a:t>Química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0" grpId="0" animBg="1"/>
      <p:bldP spid="8198" grpId="0" animBg="1"/>
      <p:bldP spid="24" grpId="0" animBg="1"/>
      <p:bldP spid="25" grpId="0" animBg="1"/>
      <p:bldP spid="26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3067</TotalTime>
  <Words>1344</Words>
  <Application>Microsoft Office PowerPoint</Application>
  <PresentationFormat>Presentación en pantalla (4:3)</PresentationFormat>
  <Paragraphs>368</Paragraphs>
  <Slides>25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Tema de Office</vt:lpstr>
      <vt:lpstr>QUÍMICA BIOLÓGICA</vt:lpstr>
      <vt:lpstr>Diapositiva 2</vt:lpstr>
      <vt:lpstr>Diapositiva 3</vt:lpstr>
      <vt:lpstr>Diapositiva 4</vt:lpstr>
      <vt:lpstr>Diapositiva 5</vt:lpstr>
      <vt:lpstr>Diapositiva 6</vt:lpstr>
      <vt:lpstr>Cambios de Energía en una reacción</vt:lpstr>
      <vt:lpstr>Diapositiva 8</vt:lpstr>
      <vt:lpstr>          GLÚCIDOS          LÍPIDOS           PROTEÍNAS </vt:lpstr>
      <vt:lpstr>Diapositiva 10</vt:lpstr>
      <vt:lpstr>Diapositiva 11</vt:lpstr>
      <vt:lpstr>Diapositiva 12</vt:lpstr>
      <vt:lpstr>Diapositiva 13</vt:lpstr>
      <vt:lpstr>Diapositiva 14</vt:lpstr>
      <vt:lpstr>POTENCIAL DE REDUCCIÓN</vt:lpstr>
      <vt:lpstr>CUPLA REDOX</vt:lpstr>
      <vt:lpstr>Potenciales de Reducción Estándar (Eo´) pares redox de importancia biológica</vt:lpstr>
      <vt:lpstr>Diapositiva 18</vt:lpstr>
      <vt:lpstr>Diapositiva 19</vt:lpstr>
      <vt:lpstr>¿Qué reacciones catalizan  las Oxidorreductasas?</vt:lpstr>
      <vt:lpstr>¿ De qué formas se transfieren electrones  en la célula ?</vt:lpstr>
      <vt:lpstr>   Gran parte de los sustratos oxidados en las células  sufren deshidrogenación  ¿Qué enzimas catalizan las reacciones de deshidrogenación? DESHIDROGENASAS (OXIDORREDUCTASAS) </vt:lpstr>
      <vt:lpstr>¿Cómo utiliza la célula  la energía almacenada en los compuestos?</vt:lpstr>
      <vt:lpstr>Representación esquemática de un proceso de  oxidación biológica </vt:lpstr>
      <vt:lpstr>BIBLIOGRAFIA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ali y facu</cp:lastModifiedBy>
  <cp:revision>188</cp:revision>
  <dcterms:created xsi:type="dcterms:W3CDTF">2014-08-26T23:15:41Z</dcterms:created>
  <dcterms:modified xsi:type="dcterms:W3CDTF">2018-03-26T05:51:50Z</dcterms:modified>
</cp:coreProperties>
</file>